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_rels/slideMaster40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4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4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43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44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45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46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47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48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7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6.xml.rels" ContentType="application/vnd.openxmlformats-package.relationships+xml"/>
  <Override PartName="/ppt/slideMasters/_rels/slideMaster37.xml.rels" ContentType="application/vnd.openxmlformats-package.relationships+xml"/>
  <Override PartName="/ppt/slideMasters/_rels/slideMaster38.xml.rels" ContentType="application/vnd.openxmlformats-package.relationships+xml"/>
  <Override PartName="/ppt/slideMasters/_rels/slideMaster39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26.xml" ContentType="application/vnd.openxmlformats-officedocument.theme+xml"/>
  <Override PartName="/ppt/theme/theme1.xml" ContentType="application/vnd.openxmlformats-officedocument.theme+xml"/>
  <Override PartName="/ppt/theme/theme27.xml" ContentType="application/vnd.openxmlformats-officedocument.theme+xml"/>
  <Override PartName="/ppt/theme/theme2.xml" ContentType="application/vnd.openxmlformats-officedocument.theme+xml"/>
  <Override PartName="/ppt/theme/theme28.xml" ContentType="application/vnd.openxmlformats-officedocument.theme+xml"/>
  <Override PartName="/ppt/theme/theme3.xml" ContentType="application/vnd.openxmlformats-officedocument.theme+xml"/>
  <Override PartName="/ppt/theme/theme29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40.xml" ContentType="application/vnd.openxmlformats-officedocument.theme+xml"/>
  <Override PartName="/ppt/theme/theme6.xml" ContentType="application/vnd.openxmlformats-officedocument.theme+xml"/>
  <Override PartName="/ppt/theme/theme41.xml" ContentType="application/vnd.openxmlformats-officedocument.theme+xml"/>
  <Override PartName="/ppt/theme/theme7.xml" ContentType="application/vnd.openxmlformats-officedocument.theme+xml"/>
  <Override PartName="/ppt/theme/theme42.xml" ContentType="application/vnd.openxmlformats-officedocument.theme+xml"/>
  <Override PartName="/ppt/theme/theme8.xml" ContentType="application/vnd.openxmlformats-officedocument.theme+xml"/>
  <Override PartName="/ppt/theme/theme43.xml" ContentType="application/vnd.openxmlformats-officedocument.theme+xml"/>
  <Override PartName="/ppt/theme/theme9.xml" ContentType="application/vnd.openxmlformats-officedocument.theme+xml"/>
  <Override PartName="/ppt/theme/theme44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4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7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20.xml.rels" ContentType="application/vnd.openxmlformats-package.relationships+xml"/>
  <Override PartName="/ppt/media/image1.png" ContentType="image/png"/>
  <Override PartName="/ppt/media/image31.png" ContentType="image/png"/>
  <Override PartName="/ppt/media/image7.jpeg" ContentType="image/jpeg"/>
  <Override PartName="/ppt/media/image2.png" ContentType="image/png"/>
  <Override PartName="/ppt/media/image3.png" ContentType="image/png"/>
  <Override PartName="/ppt/media/image4.png" ContentType="image/png"/>
  <Override PartName="/ppt/media/image21.png" ContentType="image/png"/>
  <Override PartName="/ppt/media/image6.jpeg" ContentType="image/jpeg"/>
  <Override PartName="/ppt/media/image5.jpeg" ContentType="image/jpeg"/>
  <Override PartName="/ppt/media/image8.jpeg" ContentType="image/jpeg"/>
  <Override PartName="/ppt/media/image9.png" ContentType="image/pn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9.png" ContentType="image/png"/>
  <Override PartName="/ppt/media/image14.jpeg" ContentType="image/jpeg"/>
  <Override PartName="/ppt/media/image29.png" ContentType="image/png"/>
  <Override PartName="/ppt/media/image15.jpeg" ContentType="image/jpeg"/>
  <Override PartName="/ppt/media/image16.png" ContentType="image/png"/>
  <Override PartName="/ppt/media/image17.png" ContentType="image/png"/>
  <Override PartName="/ppt/media/image18.png" ContentType="image/png"/>
  <Override PartName="/ppt/media/image20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30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jpeg" ContentType="image/jpeg"/>
  <Override PartName="/ppt/media/image39.jpeg" ContentType="image/jpe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slides/_rels/slide30.xml.rels" ContentType="application/vnd.openxmlformats-package.relationships+xml"/>
  <Override PartName="/ppt/slides/_rels/slide31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  <p:sldMasterId id="2147483718" r:id="rId37"/>
    <p:sldMasterId id="2147483720" r:id="rId38"/>
    <p:sldMasterId id="2147483722" r:id="rId39"/>
    <p:sldMasterId id="2147483724" r:id="rId40"/>
    <p:sldMasterId id="2147483726" r:id="rId41"/>
    <p:sldMasterId id="2147483728" r:id="rId42"/>
    <p:sldMasterId id="2147483730" r:id="rId43"/>
    <p:sldMasterId id="2147483732" r:id="rId44"/>
    <p:sldMasterId id="2147483734" r:id="rId45"/>
    <p:sldMasterId id="2147483736" r:id="rId46"/>
    <p:sldMasterId id="2147483738" r:id="rId47"/>
    <p:sldMasterId id="2147483740" r:id="rId48"/>
    <p:sldMasterId id="2147483742" r:id="rId49"/>
  </p:sldMasterIdLst>
  <p:notesMasterIdLst>
    <p:notesMasterId r:id="rId50"/>
  </p:notesMasterIdLst>
  <p:sldIdLst>
    <p:sldId id="256" r:id="rId51"/>
    <p:sldId id="257" r:id="rId52"/>
    <p:sldId id="258" r:id="rId53"/>
    <p:sldId id="259" r:id="rId54"/>
    <p:sldId id="260" r:id="rId55"/>
    <p:sldId id="261" r:id="rId56"/>
    <p:sldId id="262" r:id="rId57"/>
    <p:sldId id="263" r:id="rId58"/>
    <p:sldId id="264" r:id="rId59"/>
    <p:sldId id="265" r:id="rId60"/>
    <p:sldId id="266" r:id="rId61"/>
    <p:sldId id="267" r:id="rId62"/>
    <p:sldId id="268" r:id="rId63"/>
    <p:sldId id="269" r:id="rId64"/>
    <p:sldId id="270" r:id="rId65"/>
    <p:sldId id="271" r:id="rId66"/>
    <p:sldId id="272" r:id="rId67"/>
    <p:sldId id="273" r:id="rId68"/>
    <p:sldId id="274" r:id="rId69"/>
    <p:sldId id="275" r:id="rId70"/>
    <p:sldId id="276" r:id="rId71"/>
    <p:sldId id="277" r:id="rId72"/>
    <p:sldId id="278" r:id="rId73"/>
    <p:sldId id="279" r:id="rId74"/>
    <p:sldId id="280" r:id="rId75"/>
    <p:sldId id="281" r:id="rId76"/>
    <p:sldId id="282" r:id="rId77"/>
    <p:sldId id="283" r:id="rId78"/>
    <p:sldId id="284" r:id="rId79"/>
    <p:sldId id="285" r:id="rId80"/>
    <p:sldId id="286" r:id="rId81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slideMaster" Target="slideMasters/slideMaster36.xml"/><Relationship Id="rId38" Type="http://schemas.openxmlformats.org/officeDocument/2006/relationships/slideMaster" Target="slideMasters/slideMaster37.xml"/><Relationship Id="rId39" Type="http://schemas.openxmlformats.org/officeDocument/2006/relationships/slideMaster" Target="slideMasters/slideMaster38.xml"/><Relationship Id="rId40" Type="http://schemas.openxmlformats.org/officeDocument/2006/relationships/slideMaster" Target="slideMasters/slideMaster39.xml"/><Relationship Id="rId41" Type="http://schemas.openxmlformats.org/officeDocument/2006/relationships/slideMaster" Target="slideMasters/slideMaster40.xml"/><Relationship Id="rId42" Type="http://schemas.openxmlformats.org/officeDocument/2006/relationships/slideMaster" Target="slideMasters/slideMaster41.xml"/><Relationship Id="rId43" Type="http://schemas.openxmlformats.org/officeDocument/2006/relationships/slideMaster" Target="slideMasters/slideMaster42.xml"/><Relationship Id="rId44" Type="http://schemas.openxmlformats.org/officeDocument/2006/relationships/slideMaster" Target="slideMasters/slideMaster43.xml"/><Relationship Id="rId45" Type="http://schemas.openxmlformats.org/officeDocument/2006/relationships/slideMaster" Target="slideMasters/slideMaster44.xml"/><Relationship Id="rId46" Type="http://schemas.openxmlformats.org/officeDocument/2006/relationships/slideMaster" Target="slideMasters/slideMaster45.xml"/><Relationship Id="rId47" Type="http://schemas.openxmlformats.org/officeDocument/2006/relationships/slideMaster" Target="slideMasters/slideMaster46.xml"/><Relationship Id="rId48" Type="http://schemas.openxmlformats.org/officeDocument/2006/relationships/slideMaster" Target="slideMasters/slideMaster47.xml"/><Relationship Id="rId49" Type="http://schemas.openxmlformats.org/officeDocument/2006/relationships/slideMaster" Target="slideMasters/slideMaster48.xml"/><Relationship Id="rId50" Type="http://schemas.openxmlformats.org/officeDocument/2006/relationships/notesMaster" Target="notesMasters/notesMaster1.xml"/><Relationship Id="rId51" Type="http://schemas.openxmlformats.org/officeDocument/2006/relationships/slide" Target="slides/slide1.xml"/><Relationship Id="rId52" Type="http://schemas.openxmlformats.org/officeDocument/2006/relationships/slide" Target="slides/slide2.xml"/><Relationship Id="rId53" Type="http://schemas.openxmlformats.org/officeDocument/2006/relationships/slide" Target="slides/slide3.xml"/><Relationship Id="rId54" Type="http://schemas.openxmlformats.org/officeDocument/2006/relationships/slide" Target="slides/slide4.xml"/><Relationship Id="rId55" Type="http://schemas.openxmlformats.org/officeDocument/2006/relationships/slide" Target="slides/slide5.xml"/><Relationship Id="rId56" Type="http://schemas.openxmlformats.org/officeDocument/2006/relationships/slide" Target="slides/slide6.xml"/><Relationship Id="rId57" Type="http://schemas.openxmlformats.org/officeDocument/2006/relationships/slide" Target="slides/slide7.xml"/><Relationship Id="rId58" Type="http://schemas.openxmlformats.org/officeDocument/2006/relationships/slide" Target="slides/slide8.xml"/><Relationship Id="rId59" Type="http://schemas.openxmlformats.org/officeDocument/2006/relationships/slide" Target="slides/slide9.xml"/><Relationship Id="rId60" Type="http://schemas.openxmlformats.org/officeDocument/2006/relationships/slide" Target="slides/slide10.xml"/><Relationship Id="rId61" Type="http://schemas.openxmlformats.org/officeDocument/2006/relationships/slide" Target="slides/slide11.xml"/><Relationship Id="rId62" Type="http://schemas.openxmlformats.org/officeDocument/2006/relationships/slide" Target="slides/slide12.xml"/><Relationship Id="rId63" Type="http://schemas.openxmlformats.org/officeDocument/2006/relationships/slide" Target="slides/slide13.xml"/><Relationship Id="rId64" Type="http://schemas.openxmlformats.org/officeDocument/2006/relationships/slide" Target="slides/slide14.xml"/><Relationship Id="rId65" Type="http://schemas.openxmlformats.org/officeDocument/2006/relationships/slide" Target="slides/slide15.xml"/><Relationship Id="rId66" Type="http://schemas.openxmlformats.org/officeDocument/2006/relationships/slide" Target="slides/slide16.xml"/><Relationship Id="rId67" Type="http://schemas.openxmlformats.org/officeDocument/2006/relationships/slide" Target="slides/slide17.xml"/><Relationship Id="rId68" Type="http://schemas.openxmlformats.org/officeDocument/2006/relationships/slide" Target="slides/slide18.xml"/><Relationship Id="rId69" Type="http://schemas.openxmlformats.org/officeDocument/2006/relationships/slide" Target="slides/slide19.xml"/><Relationship Id="rId70" Type="http://schemas.openxmlformats.org/officeDocument/2006/relationships/slide" Target="slides/slide20.xml"/><Relationship Id="rId71" Type="http://schemas.openxmlformats.org/officeDocument/2006/relationships/slide" Target="slides/slide21.xml"/><Relationship Id="rId72" Type="http://schemas.openxmlformats.org/officeDocument/2006/relationships/slide" Target="slides/slide22.xml"/><Relationship Id="rId73" Type="http://schemas.openxmlformats.org/officeDocument/2006/relationships/slide" Target="slides/slide23.xml"/><Relationship Id="rId74" Type="http://schemas.openxmlformats.org/officeDocument/2006/relationships/slide" Target="slides/slide24.xml"/><Relationship Id="rId75" Type="http://schemas.openxmlformats.org/officeDocument/2006/relationships/slide" Target="slides/slide25.xml"/><Relationship Id="rId76" Type="http://schemas.openxmlformats.org/officeDocument/2006/relationships/slide" Target="slides/slide26.xml"/><Relationship Id="rId77" Type="http://schemas.openxmlformats.org/officeDocument/2006/relationships/slide" Target="slides/slide27.xml"/><Relationship Id="rId78" Type="http://schemas.openxmlformats.org/officeDocument/2006/relationships/slide" Target="slides/slide28.xml"/><Relationship Id="rId79" Type="http://schemas.openxmlformats.org/officeDocument/2006/relationships/slide" Target="slides/slide29.xml"/><Relationship Id="rId80" Type="http://schemas.openxmlformats.org/officeDocument/2006/relationships/slide" Target="slides/slide30.xml"/><Relationship Id="rId81" Type="http://schemas.openxmlformats.org/officeDocument/2006/relationships/slide" Target="slides/slide31.xml"/><Relationship Id="rId82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9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ldImg"/>
          </p:nvPr>
        </p:nvSpPr>
        <p:spPr>
          <a:xfrm>
            <a:off x="0" y="812520"/>
            <a:ext cx="0" cy="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Cliquez pour modifier le format des notes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&lt;en-tête&gt;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dt" idx="145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 type="ftr" idx="146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3" name="PlaceHolder 6"/>
          <p:cNvSpPr>
            <a:spLocks noGrp="1"/>
          </p:cNvSpPr>
          <p:nvPr>
            <p:ph type="sldNum" idx="147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4084E1ED-B75F-4964-8221-5CC7996AD07F}" type="slidenum"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  <a:ln w="0">
            <a:noFill/>
          </a:ln>
        </p:spPr>
      </p:sp>
      <p:sp>
        <p:nvSpPr>
          <p:cNvPr id="57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Merci !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Métiers de services / conditionnement :(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Curieuse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Mobilise des compétences assez intéressantes :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- résoudre des problèmes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- modéliser en 3D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- me documenter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- rédiger de la documentation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- tester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- recueillir l’avis des utilisateurs et adapter le poduit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Re conversion DWWM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  <a:ln w="0">
            <a:noFill/>
          </a:ln>
        </p:spPr>
      </p:sp>
      <p:sp>
        <p:nvSpPr>
          <p:cNvPr id="5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Pages attractives et pratiques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Upload d’images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Documentation très claire, très lisible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Pas à pas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  <a:ln w="0">
            <a:noFill/>
          </a:ln>
        </p:spPr>
      </p:sp>
      <p:sp>
        <p:nvSpPr>
          <p:cNvPr id="59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M2M : table de jointure/pivot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  <a:ln w="0">
            <a:noFill/>
          </a:ln>
        </p:spPr>
      </p:sp>
      <p:sp>
        <p:nvSpPr>
          <p:cNvPr id="59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AdminClassificationController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Catégorie :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CRUD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Thème :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CRUD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Mécanisme :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CRUD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/admin…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→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config → packages → security.yaml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  <a:ln w="0">
            <a:noFill/>
          </a:ln>
        </p:spPr>
      </p:sp>
      <p:sp>
        <p:nvSpPr>
          <p:cNvPr id="59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1) Return → render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2) Return → redirectToRoute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HandleRequest données soumises via form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Entité associée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Requête HTTP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admin/classification...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  <a:ln w="0">
            <a:noFill/>
          </a:ln>
        </p:spPr>
      </p:sp>
      <p:sp>
        <p:nvSpPr>
          <p:cNvPr id="59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Méthode générique fournie par Doctrine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On passe Catégories à la vue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  <a:ln w="0">
            <a:noFill/>
          </a:ln>
        </p:spPr>
      </p:sp>
      <p:sp>
        <p:nvSpPr>
          <p:cNvPr id="59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Seule méthode acceptée par défaut, pour les autres, il faut préciser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Put, Delete, Patch, Options, Head, Trace, Connect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  <a:ln w="0">
            <a:noFill/>
          </a:ln>
        </p:spPr>
      </p:sp>
      <p:sp>
        <p:nvSpPr>
          <p:cNvPr id="60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Adresse en /admin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  <a:ln w="0">
            <a:noFill/>
          </a:ln>
        </p:spPr>
      </p:sp>
      <p:sp>
        <p:nvSpPr>
          <p:cNvPr id="5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Association ludique loi 1901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Promouvoir les jeux de société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Rencontrer de nouveaux joueurs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Découvrir de nouveaux jeux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Organiser des événements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Mettre en commun les jeux et décors des membres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Les dates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  <a:ln w="0">
            <a:noFill/>
          </a:ln>
        </p:spPr>
      </p:sp>
      <p:sp>
        <p:nvSpPr>
          <p:cNvPr id="57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Playhub = nom de code du projet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Objectifs principaux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Utilisateurs : réserver jeux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Admin : gérer emprunt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Page ludo et acceuil : référencement, attirer des joueurs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  <a:ln w="0">
            <a:noFill/>
          </a:ln>
        </p:spPr>
      </p:sp>
      <p:sp>
        <p:nvSpPr>
          <p:cNvPr id="58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1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Interface graphique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Maria DB = opensource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Serveur :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sudo /opt/lampp/manager-linux-x64.run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Client BdD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sudo /opt/lampp/bin/mysql -u root 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Doctrine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composer create-project symfony/skeleton:"^7.0" Playhub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php bin/console doctrine:database:create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php bin/console make:entity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php bin/console make:migration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php bin/console doctrine:migrations:migrate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  <a:ln w="0">
            <a:noFill/>
          </a:ln>
        </p:spPr>
      </p:sp>
      <p:sp>
        <p:nvSpPr>
          <p:cNvPr id="58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EZ !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  <a:ln w="0">
            <a:noFill/>
          </a:ln>
        </p:spPr>
      </p:sp>
      <p:sp>
        <p:nvSpPr>
          <p:cNvPr id="58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Présenter les fonctionnalités à mon responsable et pense bête pendant dév.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Logiciel : Pencil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6200" cy="4007880"/>
          </a:xfrm>
          <a:prstGeom prst="rect">
            <a:avLst/>
          </a:prstGeom>
          <a:ln w="0">
            <a:noFill/>
          </a:ln>
        </p:spPr>
      </p:sp>
      <p:sp>
        <p:nvSpPr>
          <p:cNvPr id="58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6560" cy="4809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Communication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6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7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8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9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0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1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2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3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5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6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7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8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/>
          </p:nvPr>
        </p:nvSpPr>
        <p:spPr>
          <a:xfrm>
            <a:off x="515196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" name="PlaceHolder 4"/>
          <p:cNvSpPr>
            <a:spLocks noGrp="1"/>
          </p:cNvSpPr>
          <p:nvPr>
            <p:ph/>
          </p:nvPr>
        </p:nvSpPr>
        <p:spPr>
          <a:xfrm>
            <a:off x="5151960" y="38142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80F2033-DD26-41C5-A3D8-00820ED7F08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F233EAE9-DA24-4A36-8C20-A422CF2C5C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2C4770AC-9847-4C40-A71F-CF41B4AA21E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/>
          </p:nvPr>
        </p:nvSpPr>
        <p:spPr>
          <a:xfrm>
            <a:off x="515196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/>
          </p:nvPr>
        </p:nvSpPr>
        <p:spPr>
          <a:xfrm>
            <a:off x="504000" y="38142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410BEAF1-1253-40E7-955E-3EDCBD82705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/>
          </p:nvPr>
        </p:nvSpPr>
        <p:spPr>
          <a:xfrm>
            <a:off x="515196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/>
          </p:nvPr>
        </p:nvSpPr>
        <p:spPr>
          <a:xfrm>
            <a:off x="5151960" y="38142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8"/>
          </p:nvPr>
        </p:nvSpPr>
        <p:spPr/>
        <p:txBody>
          <a:bodyPr/>
          <a:p>
            <a:fld id="{D17B94B6-FA3A-4C9E-A207-E37B63293F3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Standa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/>
          </p:nvPr>
        </p:nvSpPr>
        <p:spPr>
          <a:xfrm>
            <a:off x="515196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/>
          </p:nvPr>
        </p:nvSpPr>
        <p:spPr>
          <a:xfrm>
            <a:off x="504000" y="381420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41"/>
          </p:nvPr>
        </p:nvSpPr>
        <p:spPr/>
        <p:txBody>
          <a:bodyPr/>
          <a:p>
            <a:fld id="{297F2AAA-5B5A-4499-A456-2090863608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Standa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504000" y="381420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44"/>
          </p:nvPr>
        </p:nvSpPr>
        <p:spPr/>
        <p:txBody>
          <a:bodyPr/>
          <a:p>
            <a:fld id="{2A4CD658-8787-4D7B-9586-CCA3E5E3F44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5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Standar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3"/>
          <p:cNvSpPr>
            <a:spLocks noGrp="1"/>
          </p:cNvSpPr>
          <p:nvPr>
            <p:ph/>
          </p:nvPr>
        </p:nvSpPr>
        <p:spPr>
          <a:xfrm>
            <a:off x="515196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4"/>
          <p:cNvSpPr>
            <a:spLocks noGrp="1"/>
          </p:cNvSpPr>
          <p:nvPr>
            <p:ph/>
          </p:nvPr>
        </p:nvSpPr>
        <p:spPr>
          <a:xfrm>
            <a:off x="504000" y="38142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5"/>
          <p:cNvSpPr>
            <a:spLocks noGrp="1"/>
          </p:cNvSpPr>
          <p:nvPr>
            <p:ph/>
          </p:nvPr>
        </p:nvSpPr>
        <p:spPr>
          <a:xfrm>
            <a:off x="5151960" y="38142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40E03B20-7437-454B-929C-A929C73FABF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A1416292-E911-4B77-A20D-B5220C59AA3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3"/>
          </p:nvPr>
        </p:nvSpPr>
        <p:spPr/>
        <p:txBody>
          <a:bodyPr/>
          <a:p>
            <a:fld id="{182AD279-5376-413E-87D0-6BA97DDEFC5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5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Standard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056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6"/>
          </p:nvPr>
        </p:nvSpPr>
        <p:spPr/>
        <p:txBody>
          <a:bodyPr/>
          <a:p>
            <a:fld id="{107CF4C3-62BA-4411-8190-82315BD1831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196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04000" y="381420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A62B83B-4E55-4112-870D-CF06F2755F8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Standard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056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9"/>
          </p:nvPr>
        </p:nvSpPr>
        <p:spPr/>
        <p:txBody>
          <a:bodyPr/>
          <a:p>
            <a:fld id="{817ACF7C-9F31-4444-ACFD-6A4DB3F336A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0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Standard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3"/>
          <p:cNvSpPr>
            <a:spLocks noGrp="1"/>
          </p:cNvSpPr>
          <p:nvPr>
            <p:ph/>
          </p:nvPr>
        </p:nvSpPr>
        <p:spPr>
          <a:xfrm>
            <a:off x="515196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6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2"/>
          </p:nvPr>
        </p:nvSpPr>
        <p:spPr/>
        <p:txBody>
          <a:bodyPr/>
          <a:p>
            <a:fld id="{8A126355-7F98-4C0E-88EB-8BD8D7AA95C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tandard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6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5"/>
          </p:nvPr>
        </p:nvSpPr>
        <p:spPr/>
        <p:txBody>
          <a:bodyPr/>
          <a:p>
            <a:fld id="{DD537729-C9AA-4FED-9DA5-4B37D79C8B9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6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8"/>
          </p:nvPr>
        </p:nvSpPr>
        <p:spPr/>
        <p:txBody>
          <a:bodyPr/>
          <a:p>
            <a:fld id="{CD0BEB72-1BED-48CD-89C3-823F5A8F5A0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Standard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515196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504000" y="38142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1"/>
          </p:nvPr>
        </p:nvSpPr>
        <p:spPr/>
        <p:txBody>
          <a:bodyPr/>
          <a:p>
            <a:fld id="{620C4F53-A060-43D2-8FC4-0321B743AA4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Standard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/>
          </p:nvPr>
        </p:nvSpPr>
        <p:spPr>
          <a:xfrm>
            <a:off x="515196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4" name="PlaceHolder 4"/>
          <p:cNvSpPr>
            <a:spLocks noGrp="1"/>
          </p:cNvSpPr>
          <p:nvPr>
            <p:ph/>
          </p:nvPr>
        </p:nvSpPr>
        <p:spPr>
          <a:xfrm>
            <a:off x="5151960" y="38142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4"/>
          </p:nvPr>
        </p:nvSpPr>
        <p:spPr/>
        <p:txBody>
          <a:bodyPr/>
          <a:p>
            <a:fld id="{8B6E53F6-FFC3-4065-AF5A-4FCCFEA1336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5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Standard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/>
          </p:nvPr>
        </p:nvSpPr>
        <p:spPr>
          <a:xfrm>
            <a:off x="515196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/>
          </p:nvPr>
        </p:nvSpPr>
        <p:spPr>
          <a:xfrm>
            <a:off x="504000" y="381420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77"/>
          </p:nvPr>
        </p:nvSpPr>
        <p:spPr/>
        <p:txBody>
          <a:bodyPr/>
          <a:p>
            <a:fld id="{472DFBA0-6067-49C3-9E6A-6BD28CE38C9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7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Standard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4" name="PlaceHolder 3"/>
          <p:cNvSpPr>
            <a:spLocks noGrp="1"/>
          </p:cNvSpPr>
          <p:nvPr>
            <p:ph/>
          </p:nvPr>
        </p:nvSpPr>
        <p:spPr>
          <a:xfrm>
            <a:off x="504000" y="381420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0"/>
          </p:nvPr>
        </p:nvSpPr>
        <p:spPr/>
        <p:txBody>
          <a:bodyPr/>
          <a:p>
            <a:fld id="{08F81259-62E0-498D-8ABF-5AF9535EE7A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8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Standard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/>
          </p:nvPr>
        </p:nvSpPr>
        <p:spPr>
          <a:xfrm>
            <a:off x="515196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/>
          </p:nvPr>
        </p:nvSpPr>
        <p:spPr>
          <a:xfrm>
            <a:off x="504000" y="38142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7" name="PlaceHolder 5"/>
          <p:cNvSpPr>
            <a:spLocks noGrp="1"/>
          </p:cNvSpPr>
          <p:nvPr>
            <p:ph/>
          </p:nvPr>
        </p:nvSpPr>
        <p:spPr>
          <a:xfrm>
            <a:off x="5151960" y="38142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3"/>
          </p:nvPr>
        </p:nvSpPr>
        <p:spPr/>
        <p:txBody>
          <a:bodyPr/>
          <a:p>
            <a:fld id="{2A0794E7-2B62-44FD-A40E-1A7C933FF29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8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6"/>
          </p:nvPr>
        </p:nvSpPr>
        <p:spPr/>
        <p:txBody>
          <a:bodyPr/>
          <a:p>
            <a:fld id="{D20B0E93-05AF-4DA3-A1BA-471DC7A83F72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8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504000" y="381420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726FDF5D-9EBB-4238-AAE9-28C3B25DB6C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9"/>
          </p:nvPr>
        </p:nvSpPr>
        <p:spPr/>
        <p:txBody>
          <a:bodyPr/>
          <a:p>
            <a:fld id="{8DFAD077-2D44-416B-820A-A206D492841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90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Standard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056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2"/>
          </p:nvPr>
        </p:nvSpPr>
        <p:spPr/>
        <p:txBody>
          <a:bodyPr/>
          <a:p>
            <a:fld id="{A0FD1BD4-A08B-4A36-BAD3-A387F9DBA162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Standard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7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056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9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5"/>
          </p:nvPr>
        </p:nvSpPr>
        <p:spPr/>
        <p:txBody>
          <a:bodyPr/>
          <a:p>
            <a:fld id="{44729495-6FBF-4E6F-8738-78909F04D55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9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Standard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/>
          </p:nvPr>
        </p:nvSpPr>
        <p:spPr>
          <a:xfrm>
            <a:off x="515196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9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8"/>
          </p:nvPr>
        </p:nvSpPr>
        <p:spPr/>
        <p:txBody>
          <a:bodyPr/>
          <a:p>
            <a:fld id="{EDCA08F2-22B5-453D-A6C7-493C4EDA9B1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9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tandard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0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01"/>
          </p:nvPr>
        </p:nvSpPr>
        <p:spPr/>
        <p:txBody>
          <a:bodyPr/>
          <a:p>
            <a:fld id="{ABBC8BFA-CB38-44EF-B548-24BE768823C8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0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04"/>
          </p:nvPr>
        </p:nvSpPr>
        <p:spPr/>
        <p:txBody>
          <a:bodyPr/>
          <a:p>
            <a:fld id="{1447B575-119A-4921-9D12-4250AC2E06E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05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Standard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515196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504000" y="38142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07"/>
          </p:nvPr>
        </p:nvSpPr>
        <p:spPr/>
        <p:txBody>
          <a:bodyPr/>
          <a:p>
            <a:fld id="{E530B5B6-8934-4D68-9725-B6FEF47D9C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0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Standard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/>
          </p:nvPr>
        </p:nvSpPr>
        <p:spPr>
          <a:xfrm>
            <a:off x="515196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/>
          </p:nvPr>
        </p:nvSpPr>
        <p:spPr>
          <a:xfrm>
            <a:off x="5151960" y="38142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0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0"/>
          </p:nvPr>
        </p:nvSpPr>
        <p:spPr/>
        <p:txBody>
          <a:bodyPr/>
          <a:p>
            <a:fld id="{006AB678-951D-4F02-B927-7108626FE38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1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Standard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3"/>
          <p:cNvSpPr>
            <a:spLocks noGrp="1"/>
          </p:cNvSpPr>
          <p:nvPr>
            <p:ph/>
          </p:nvPr>
        </p:nvSpPr>
        <p:spPr>
          <a:xfrm>
            <a:off x="515196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4"/>
          <p:cNvSpPr>
            <a:spLocks noGrp="1"/>
          </p:cNvSpPr>
          <p:nvPr>
            <p:ph/>
          </p:nvPr>
        </p:nvSpPr>
        <p:spPr>
          <a:xfrm>
            <a:off x="504000" y="381420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13"/>
          </p:nvPr>
        </p:nvSpPr>
        <p:spPr/>
        <p:txBody>
          <a:bodyPr/>
          <a:p>
            <a:fld id="{B2EC7E64-8878-4ABC-9BC1-CFEB90AE7F75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1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Standard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3"/>
          <p:cNvSpPr>
            <a:spLocks noGrp="1"/>
          </p:cNvSpPr>
          <p:nvPr>
            <p:ph/>
          </p:nvPr>
        </p:nvSpPr>
        <p:spPr>
          <a:xfrm>
            <a:off x="504000" y="381420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16"/>
          </p:nvPr>
        </p:nvSpPr>
        <p:spPr/>
        <p:txBody>
          <a:bodyPr/>
          <a:p>
            <a:fld id="{AF196B4E-D59C-477F-8059-B9F51B903821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1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/>
          </p:nvPr>
        </p:nvSpPr>
        <p:spPr>
          <a:xfrm>
            <a:off x="515196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/>
          </p:nvPr>
        </p:nvSpPr>
        <p:spPr>
          <a:xfrm>
            <a:off x="504000" y="38142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/>
          </p:nvPr>
        </p:nvSpPr>
        <p:spPr>
          <a:xfrm>
            <a:off x="5151960" y="38142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FB7E083B-4389-4252-A723-3A11A3C53CC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Standard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515196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/>
          </p:nvPr>
        </p:nvSpPr>
        <p:spPr>
          <a:xfrm>
            <a:off x="504000" y="38142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5"/>
          <p:cNvSpPr>
            <a:spLocks noGrp="1"/>
          </p:cNvSpPr>
          <p:nvPr>
            <p:ph/>
          </p:nvPr>
        </p:nvSpPr>
        <p:spPr>
          <a:xfrm>
            <a:off x="5151960" y="38142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19"/>
          </p:nvPr>
        </p:nvSpPr>
        <p:spPr/>
        <p:txBody>
          <a:bodyPr/>
          <a:p>
            <a:fld id="{7AA3EA53-2D03-4E02-B919-28ED212F1AB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20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2"/>
          </p:nvPr>
        </p:nvSpPr>
        <p:spPr/>
        <p:txBody>
          <a:bodyPr/>
          <a:p>
            <a:fld id="{89E3E4F7-C037-4DD4-9426-59CFA477BA4B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3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2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5"/>
          </p:nvPr>
        </p:nvSpPr>
        <p:spPr/>
        <p:txBody>
          <a:bodyPr/>
          <a:p>
            <a:fld id="{20E4D2A1-6D2E-43FD-ADBC-5346922ACB8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6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Standard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056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2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8"/>
          </p:nvPr>
        </p:nvSpPr>
        <p:spPr/>
        <p:txBody>
          <a:bodyPr/>
          <a:p>
            <a:fld id="{26219670-159D-4FFC-A980-7E718B81979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29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Standard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056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31"/>
          </p:nvPr>
        </p:nvSpPr>
        <p:spPr/>
        <p:txBody>
          <a:bodyPr/>
          <a:p>
            <a:fld id="{1415A55A-CF63-4E05-8EF2-5E81E71493A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32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Standard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/>
          </p:nvPr>
        </p:nvSpPr>
        <p:spPr>
          <a:xfrm>
            <a:off x="515196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3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34"/>
          </p:nvPr>
        </p:nvSpPr>
        <p:spPr/>
        <p:txBody>
          <a:bodyPr/>
          <a:p>
            <a:fld id="{90F255FC-007E-4C4A-B263-5569BA85C24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35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tandard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3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37"/>
          </p:nvPr>
        </p:nvSpPr>
        <p:spPr/>
        <p:txBody>
          <a:bodyPr/>
          <a:p>
            <a:fld id="{0179CD84-01C7-45F8-AF47-117208071CBC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3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Standard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0"/>
          </p:nvPr>
        </p:nvSpPr>
        <p:spPr/>
        <p:txBody>
          <a:bodyPr/>
          <a:p>
            <a:fld id="{DA18FB9E-C151-4B8C-9095-805925A192C8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4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Standard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5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3"/>
          <p:cNvSpPr>
            <a:spLocks noGrp="1"/>
          </p:cNvSpPr>
          <p:nvPr>
            <p:ph/>
          </p:nvPr>
        </p:nvSpPr>
        <p:spPr>
          <a:xfrm>
            <a:off x="515196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4"/>
          <p:cNvSpPr>
            <a:spLocks noGrp="1"/>
          </p:cNvSpPr>
          <p:nvPr>
            <p:ph/>
          </p:nvPr>
        </p:nvSpPr>
        <p:spPr>
          <a:xfrm>
            <a:off x="504000" y="38142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43"/>
          </p:nvPr>
        </p:nvSpPr>
        <p:spPr/>
        <p:txBody>
          <a:bodyPr/>
          <a:p>
            <a:fld id="{4507330F-9660-4D4F-9EA7-59D026304B4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4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C051E6D6-E3C8-45F4-B2AF-84283765386C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C3BC732B-113E-4107-A763-51E721F83E0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056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975B1BD7-720A-4B37-87FA-699EBD4453B1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907056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EF619282-FA72-4C15-9E1A-297CB2551B4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196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FCEFA568-8128-4A84-84B5-E92E53709D5A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5.xml"/>
</Relationships>
</file>

<file path=ppt/slideMasters/_rels/slideMaster36.xml.rels><?xml version="1.0" encoding="UTF-8"?>
<Relationships xmlns="http://schemas.openxmlformats.org/package/2006/relationships"><Relationship Id="rId1" Type="http://schemas.openxmlformats.org/officeDocument/2006/relationships/theme" Target="../theme/theme36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6.xml"/>
</Relationships>
</file>

<file path=ppt/slideMasters/_rels/slideMaster37.xml.rels><?xml version="1.0" encoding="UTF-8"?>
<Relationships xmlns="http://schemas.openxmlformats.org/package/2006/relationships"><Relationship Id="rId1" Type="http://schemas.openxmlformats.org/officeDocument/2006/relationships/theme" Target="../theme/theme37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
</Relationships>
</file>

<file path=ppt/slideMasters/_rels/slideMaster38.xml.rels><?xml version="1.0" encoding="UTF-8"?>
<Relationships xmlns="http://schemas.openxmlformats.org/package/2006/relationships"><Relationship Id="rId1" Type="http://schemas.openxmlformats.org/officeDocument/2006/relationships/theme" Target="../theme/theme38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8.xml"/>
</Relationships>
</file>

<file path=ppt/slideMasters/_rels/slideMaster39.xml.rels><?xml version="1.0" encoding="UTF-8"?>
<Relationships xmlns="http://schemas.openxmlformats.org/package/2006/relationships"><Relationship Id="rId1" Type="http://schemas.openxmlformats.org/officeDocument/2006/relationships/theme" Target="../theme/theme39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9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4.xml"/>
</Relationships>
</file>

<file path=ppt/slideMasters/_rels/slideMaster40.xml.rels><?xml version="1.0" encoding="UTF-8"?>
<Relationships xmlns="http://schemas.openxmlformats.org/package/2006/relationships"><Relationship Id="rId1" Type="http://schemas.openxmlformats.org/officeDocument/2006/relationships/theme" Target="../theme/theme40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0.xml"/>
</Relationships>
</file>

<file path=ppt/slideMasters/_rels/slideMaster41.xml.rels><?xml version="1.0" encoding="UTF-8"?>
<Relationships xmlns="http://schemas.openxmlformats.org/package/2006/relationships"><Relationship Id="rId1" Type="http://schemas.openxmlformats.org/officeDocument/2006/relationships/theme" Target="../theme/theme41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1.xml"/>
</Relationships>
</file>

<file path=ppt/slideMasters/_rels/slideMaster42.xml.rels><?xml version="1.0" encoding="UTF-8"?>
<Relationships xmlns="http://schemas.openxmlformats.org/package/2006/relationships"><Relationship Id="rId1" Type="http://schemas.openxmlformats.org/officeDocument/2006/relationships/theme" Target="../theme/theme4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2.xml"/>
</Relationships>
</file>

<file path=ppt/slideMasters/_rels/slideMaster43.xml.rels><?xml version="1.0" encoding="UTF-8"?>
<Relationships xmlns="http://schemas.openxmlformats.org/package/2006/relationships"><Relationship Id="rId1" Type="http://schemas.openxmlformats.org/officeDocument/2006/relationships/theme" Target="../theme/theme43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3.xml"/>
</Relationships>
</file>

<file path=ppt/slideMasters/_rels/slideMaster44.xml.rels><?xml version="1.0" encoding="UTF-8"?>
<Relationships xmlns="http://schemas.openxmlformats.org/package/2006/relationships"><Relationship Id="rId1" Type="http://schemas.openxmlformats.org/officeDocument/2006/relationships/theme" Target="../theme/theme4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4.xml"/>
</Relationships>
</file>

<file path=ppt/slideMasters/_rels/slideMaster45.xml.rels><?xml version="1.0" encoding="UTF-8"?>
<Relationships xmlns="http://schemas.openxmlformats.org/package/2006/relationships"><Relationship Id="rId1" Type="http://schemas.openxmlformats.org/officeDocument/2006/relationships/theme" Target="../theme/theme45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5.xml"/>
</Relationships>
</file>

<file path=ppt/slideMasters/_rels/slideMaster46.xml.rels><?xml version="1.0" encoding="UTF-8"?>
<Relationships xmlns="http://schemas.openxmlformats.org/package/2006/relationships"><Relationship Id="rId1" Type="http://schemas.openxmlformats.org/officeDocument/2006/relationships/theme" Target="../theme/theme46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6.xml"/>
</Relationships>
</file>

<file path=ppt/slideMasters/_rels/slideMaster47.xml.rels><?xml version="1.0" encoding="UTF-8"?>
<Relationships xmlns="http://schemas.openxmlformats.org/package/2006/relationships"><Relationship Id="rId1" Type="http://schemas.openxmlformats.org/officeDocument/2006/relationships/theme" Target="../theme/theme47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7.xml"/>
</Relationships>
</file>

<file path=ppt/slideMasters/_rels/slideMaster48.xml.rels><?xml version="1.0" encoding="UTF-8"?>
<Relationships xmlns="http://schemas.openxmlformats.org/package/2006/relationships"><Relationship Id="rId1" Type="http://schemas.openxmlformats.org/officeDocument/2006/relationships/theme" Target="../theme/theme48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515232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body"/>
          </p:nvPr>
        </p:nvSpPr>
        <p:spPr>
          <a:xfrm>
            <a:off x="5152320" y="381456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ftr" idx="1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sldNum" idx="2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6018EF0-6BCF-456F-AA0D-6E466D9D2057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" name="PlaceHolder 7"/>
          <p:cNvSpPr>
            <a:spLocks noGrp="1"/>
          </p:cNvSpPr>
          <p:nvPr>
            <p:ph type="dt" idx="3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ftr" idx="28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sldNum" idx="29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D5DA57A-5161-4D19-8ED4-34221736DC77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dt" idx="30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3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ftr" idx="31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ldNum" idx="32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C8FA7A8-3902-47DC-AEB1-9CA6D95DE06A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 idx="33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3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515232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504000" y="381456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ftr" idx="34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sldNum" idx="35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FEF0DDC-8939-4BCF-9B88-91D74F2916D5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dt" idx="36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515232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5152320" y="381456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6" name="PlaceHolder 5"/>
          <p:cNvSpPr>
            <a:spLocks noGrp="1"/>
          </p:cNvSpPr>
          <p:nvPr>
            <p:ph type="ftr" idx="37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7" name="PlaceHolder 6"/>
          <p:cNvSpPr>
            <a:spLocks noGrp="1"/>
          </p:cNvSpPr>
          <p:nvPr>
            <p:ph type="sldNum" idx="38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FFF3EB3-E10E-4BC8-9F8D-ABD2C63A15B2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98" name="PlaceHolder 7"/>
          <p:cNvSpPr>
            <a:spLocks noGrp="1"/>
          </p:cNvSpPr>
          <p:nvPr>
            <p:ph type="dt" idx="39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3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515232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504000" y="381456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5"/>
          <p:cNvSpPr>
            <a:spLocks noGrp="1"/>
          </p:cNvSpPr>
          <p:nvPr>
            <p:ph type="ftr" idx="40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8" name="PlaceHolder 6"/>
          <p:cNvSpPr>
            <a:spLocks noGrp="1"/>
          </p:cNvSpPr>
          <p:nvPr>
            <p:ph type="sldNum" idx="41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B9F64BB-F1D8-46F5-85C9-466F134D2877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9" name="PlaceHolder 7"/>
          <p:cNvSpPr>
            <a:spLocks noGrp="1"/>
          </p:cNvSpPr>
          <p:nvPr>
            <p:ph type="dt" idx="42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504000" y="381456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ftr" idx="43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sldNum" idx="44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C89BB33-34E5-42A2-BA07-07F4DEE71D0E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19" name="PlaceHolder 6"/>
          <p:cNvSpPr>
            <a:spLocks noGrp="1"/>
          </p:cNvSpPr>
          <p:nvPr>
            <p:ph type="dt" idx="45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3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515232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504000" y="381456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5152320" y="381456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6"/>
          <p:cNvSpPr>
            <a:spLocks noGrp="1"/>
          </p:cNvSpPr>
          <p:nvPr>
            <p:ph type="ftr" idx="46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9" name="PlaceHolder 7"/>
          <p:cNvSpPr>
            <a:spLocks noGrp="1"/>
          </p:cNvSpPr>
          <p:nvPr>
            <p:ph type="sldNum" idx="47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B991009-449B-4E04-A969-710DFD2313C7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0" name="PlaceHolder 8"/>
          <p:cNvSpPr>
            <a:spLocks noGrp="1"/>
          </p:cNvSpPr>
          <p:nvPr>
            <p:ph type="dt" idx="48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3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ftr" idx="49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 type="sldNum" idx="50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EE4146D-9725-4F0D-B772-CADAA5F5E3B8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 type="dt" idx="51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3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ftr" idx="52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sldNum" idx="53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0D22BDA4-C374-4E6F-AB07-122330ED8D29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dt" idx="54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3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056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ftr" idx="55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sldNum" idx="56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F80E4B6-2988-4A5F-8001-7DEB41CEB999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6" name="PlaceHolder 5"/>
          <p:cNvSpPr>
            <a:spLocks noGrp="1"/>
          </p:cNvSpPr>
          <p:nvPr>
            <p:ph type="dt" idx="57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32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81456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5" name="PlaceHolder 5"/>
          <p:cNvSpPr>
            <a:spLocks noGrp="1"/>
          </p:cNvSpPr>
          <p:nvPr>
            <p:ph type="ftr" idx="4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6" name="PlaceHolder 6"/>
          <p:cNvSpPr>
            <a:spLocks noGrp="1"/>
          </p:cNvSpPr>
          <p:nvPr>
            <p:ph type="sldNum" idx="5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7F57DD1-528D-4394-936F-22C130F6C33C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7" name="PlaceHolder 7"/>
          <p:cNvSpPr>
            <a:spLocks noGrp="1"/>
          </p:cNvSpPr>
          <p:nvPr>
            <p:ph type="dt" idx="6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3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056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ftr" idx="58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sldNum" idx="59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DACE0B1-F4FE-4380-B349-2FC340AA0620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dt" idx="60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3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515232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ftr" idx="61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0" name="PlaceHolder 5"/>
          <p:cNvSpPr>
            <a:spLocks noGrp="1"/>
          </p:cNvSpPr>
          <p:nvPr>
            <p:ph type="sldNum" idx="62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14E7A4B-7F2B-4CC9-BDD3-8839EE12169B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1" name="PlaceHolder 6"/>
          <p:cNvSpPr>
            <a:spLocks noGrp="1"/>
          </p:cNvSpPr>
          <p:nvPr>
            <p:ph type="dt" idx="63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3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ftr" idx="64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sldNum" idx="65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875D781-A964-447B-BBFC-49B4341E8D86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dt" idx="66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3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ftr" idx="67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ldNum" idx="68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0C56BAA-9C5F-412F-9AE6-2A8E1A1F2E16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dt" idx="69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3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515232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504000" y="381456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ftr" idx="70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 type="sldNum" idx="71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ECF0EF5-752C-4286-B6CF-CDF94501D627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 type="dt" idx="72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3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 type="body"/>
          </p:nvPr>
        </p:nvSpPr>
        <p:spPr>
          <a:xfrm>
            <a:off x="515232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 type="body"/>
          </p:nvPr>
        </p:nvSpPr>
        <p:spPr>
          <a:xfrm>
            <a:off x="5152320" y="381456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88" name="PlaceHolder 5"/>
          <p:cNvSpPr>
            <a:spLocks noGrp="1"/>
          </p:cNvSpPr>
          <p:nvPr>
            <p:ph type="ftr" idx="73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89" name="PlaceHolder 6"/>
          <p:cNvSpPr>
            <a:spLocks noGrp="1"/>
          </p:cNvSpPr>
          <p:nvPr>
            <p:ph type="sldNum" idx="74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4F87A7C-3B29-408C-AE2D-E7B848E588CB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190" name="PlaceHolder 7"/>
          <p:cNvSpPr>
            <a:spLocks noGrp="1"/>
          </p:cNvSpPr>
          <p:nvPr>
            <p:ph type="dt" idx="75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3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515232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504000" y="381456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ftr" idx="76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sldNum" idx="77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13DF71C-DAC0-4582-97D7-E818CAD86561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 type="dt" idx="78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3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504000" y="381456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ftr" idx="79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sldNum" idx="80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23C2545-4EBC-4C54-932B-1467AA4B9CB4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dt" idx="81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515232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504000" y="381456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19" name="PlaceHolder 5"/>
          <p:cNvSpPr>
            <a:spLocks noGrp="1"/>
          </p:cNvSpPr>
          <p:nvPr>
            <p:ph type="body"/>
          </p:nvPr>
        </p:nvSpPr>
        <p:spPr>
          <a:xfrm>
            <a:off x="5152320" y="381456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20" name="PlaceHolder 6"/>
          <p:cNvSpPr>
            <a:spLocks noGrp="1"/>
          </p:cNvSpPr>
          <p:nvPr>
            <p:ph type="ftr" idx="82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1" name="PlaceHolder 7"/>
          <p:cNvSpPr>
            <a:spLocks noGrp="1"/>
          </p:cNvSpPr>
          <p:nvPr>
            <p:ph type="sldNum" idx="83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7A5BB8F-745B-4BE8-9E16-8CB2DAE50CA2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2" name="PlaceHolder 8"/>
          <p:cNvSpPr>
            <a:spLocks noGrp="1"/>
          </p:cNvSpPr>
          <p:nvPr>
            <p:ph type="dt" idx="84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3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ftr" idx="85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sldNum" idx="86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BBD9C55-2692-4E9A-B105-C68C769D8D65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dt" idx="87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04000" y="381456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ftr" idx="7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sldNum" idx="8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CD00011-4D43-4EC6-85E8-EA616BBB44AA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" name="PlaceHolder 6"/>
          <p:cNvSpPr>
            <a:spLocks noGrp="1"/>
          </p:cNvSpPr>
          <p:nvPr>
            <p:ph type="dt" idx="9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3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ftr" idx="88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ldNum" idx="89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5263E1E-FAA9-480B-A821-0A6C6BB66A27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3" name="PlaceHolder 3"/>
          <p:cNvSpPr>
            <a:spLocks noGrp="1"/>
          </p:cNvSpPr>
          <p:nvPr>
            <p:ph type="dt" idx="90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3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056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ftr" idx="91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7" name="PlaceHolder 4"/>
          <p:cNvSpPr>
            <a:spLocks noGrp="1"/>
          </p:cNvSpPr>
          <p:nvPr>
            <p:ph type="sldNum" idx="92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870170D-D4AD-4686-A49E-5E899EAE82EE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38" name="PlaceHolder 5"/>
          <p:cNvSpPr>
            <a:spLocks noGrp="1"/>
          </p:cNvSpPr>
          <p:nvPr>
            <p:ph type="dt" idx="93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3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056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ftr" idx="94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sldNum" idx="95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FA7421A-D789-4E06-8BD4-2386C117B30F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 type="dt" idx="96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3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515232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ftr" idx="97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2" name="PlaceHolder 5"/>
          <p:cNvSpPr>
            <a:spLocks noGrp="1"/>
          </p:cNvSpPr>
          <p:nvPr>
            <p:ph type="sldNum" idx="98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FE39DD9-FE16-44CB-94D8-AFD445067B78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3" name="PlaceHolder 6"/>
          <p:cNvSpPr>
            <a:spLocks noGrp="1"/>
          </p:cNvSpPr>
          <p:nvPr>
            <p:ph type="dt" idx="99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3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ftr" idx="100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sldNum" idx="101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534D1232-2CBC-4979-9F1C-13C356FCB8D2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dt" idx="102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3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ftr" idx="103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3" name="PlaceHolder 2"/>
          <p:cNvSpPr>
            <a:spLocks noGrp="1"/>
          </p:cNvSpPr>
          <p:nvPr>
            <p:ph type="sldNum" idx="104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0D09FF9-04A5-4165-82C6-EDA32E5816F0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64" name="PlaceHolder 3"/>
          <p:cNvSpPr>
            <a:spLocks noGrp="1"/>
          </p:cNvSpPr>
          <p:nvPr>
            <p:ph type="dt" idx="105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3"/>
  </p:sldLayoutIdLst>
</p:sldMaster>
</file>

<file path=ppt/slideMasters/slideMaster3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6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7" name="PlaceHolder 3"/>
          <p:cNvSpPr>
            <a:spLocks noGrp="1"/>
          </p:cNvSpPr>
          <p:nvPr>
            <p:ph type="body"/>
          </p:nvPr>
        </p:nvSpPr>
        <p:spPr>
          <a:xfrm>
            <a:off x="515232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8" name="PlaceHolder 4"/>
          <p:cNvSpPr>
            <a:spLocks noGrp="1"/>
          </p:cNvSpPr>
          <p:nvPr>
            <p:ph type="body"/>
          </p:nvPr>
        </p:nvSpPr>
        <p:spPr>
          <a:xfrm>
            <a:off x="504000" y="381456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269" name="PlaceHolder 5"/>
          <p:cNvSpPr>
            <a:spLocks noGrp="1"/>
          </p:cNvSpPr>
          <p:nvPr>
            <p:ph type="ftr" idx="106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0" name="PlaceHolder 6"/>
          <p:cNvSpPr>
            <a:spLocks noGrp="1"/>
          </p:cNvSpPr>
          <p:nvPr>
            <p:ph type="sldNum" idx="107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F813FE1-BFA9-4358-B4EA-B7C2FC61BFD1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271" name="PlaceHolder 7"/>
          <p:cNvSpPr>
            <a:spLocks noGrp="1"/>
          </p:cNvSpPr>
          <p:nvPr>
            <p:ph type="dt" idx="108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9" r:id="rId3"/>
  </p:sldLayoutIdLst>
</p:sldMaster>
</file>

<file path=ppt/slideMasters/slideMaster3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515232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5152320" y="381456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ftr" idx="109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 type="sldNum" idx="110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0117E6D-EAE2-42ED-A35D-5A538F233EEC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82" name="PlaceHolder 7"/>
          <p:cNvSpPr>
            <a:spLocks noGrp="1"/>
          </p:cNvSpPr>
          <p:nvPr>
            <p:ph type="dt" idx="111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1" r:id="rId3"/>
  </p:sldLayoutIdLst>
</p:sldMaster>
</file>

<file path=ppt/slideMasters/slideMaster3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3"/>
          <p:cNvSpPr>
            <a:spLocks noGrp="1"/>
          </p:cNvSpPr>
          <p:nvPr>
            <p:ph type="body"/>
          </p:nvPr>
        </p:nvSpPr>
        <p:spPr>
          <a:xfrm>
            <a:off x="515232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4"/>
          <p:cNvSpPr>
            <a:spLocks noGrp="1"/>
          </p:cNvSpPr>
          <p:nvPr>
            <p:ph type="body"/>
          </p:nvPr>
        </p:nvSpPr>
        <p:spPr>
          <a:xfrm>
            <a:off x="504000" y="381456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5"/>
          <p:cNvSpPr>
            <a:spLocks noGrp="1"/>
          </p:cNvSpPr>
          <p:nvPr>
            <p:ph type="ftr" idx="112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PlaceHolder 6"/>
          <p:cNvSpPr>
            <a:spLocks noGrp="1"/>
          </p:cNvSpPr>
          <p:nvPr>
            <p:ph type="sldNum" idx="113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7E93102-1FCF-40C2-AD63-FD38B21EDAA8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3" name="PlaceHolder 7"/>
          <p:cNvSpPr>
            <a:spLocks noGrp="1"/>
          </p:cNvSpPr>
          <p:nvPr>
            <p:ph type="dt" idx="114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3" r:id="rId3"/>
  </p:sldLayoutIdLst>
</p:sldMaster>
</file>

<file path=ppt/slideMasters/slideMaster3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504000" y="3814560"/>
            <a:ext cx="907056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ftr" idx="115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sldNum" idx="116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71B5BE26-7C07-419D-B869-46F3B041F851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3" name="PlaceHolder 6"/>
          <p:cNvSpPr>
            <a:spLocks noGrp="1"/>
          </p:cNvSpPr>
          <p:nvPr>
            <p:ph type="dt" idx="117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5" r:id="rId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515232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504000" y="381456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152320" y="381456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ftr" idx="10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sldNum" idx="11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10E3F0F2-DC5F-4D42-B696-857A5997E121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38" name="PlaceHolder 8"/>
          <p:cNvSpPr>
            <a:spLocks noGrp="1"/>
          </p:cNvSpPr>
          <p:nvPr>
            <p:ph type="dt" idx="12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3"/>
  </p:sldLayoutIdLst>
</p:sldMaster>
</file>

<file path=ppt/slideMasters/slideMaster4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 type="body"/>
          </p:nvPr>
        </p:nvSpPr>
        <p:spPr>
          <a:xfrm>
            <a:off x="515232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 type="body"/>
          </p:nvPr>
        </p:nvSpPr>
        <p:spPr>
          <a:xfrm>
            <a:off x="504000" y="381456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5"/>
          <p:cNvSpPr>
            <a:spLocks noGrp="1"/>
          </p:cNvSpPr>
          <p:nvPr>
            <p:ph type="body"/>
          </p:nvPr>
        </p:nvSpPr>
        <p:spPr>
          <a:xfrm>
            <a:off x="5152320" y="381456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6"/>
          <p:cNvSpPr>
            <a:spLocks noGrp="1"/>
          </p:cNvSpPr>
          <p:nvPr>
            <p:ph type="ftr" idx="118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3" name="PlaceHolder 7"/>
          <p:cNvSpPr>
            <a:spLocks noGrp="1"/>
          </p:cNvSpPr>
          <p:nvPr>
            <p:ph type="sldNum" idx="119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564C0B9-5A17-4995-B097-95362A70E16D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14" name="PlaceHolder 8"/>
          <p:cNvSpPr>
            <a:spLocks noGrp="1"/>
          </p:cNvSpPr>
          <p:nvPr>
            <p:ph type="dt" idx="120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</p:sldLayoutIdLst>
</p:sldMaster>
</file>

<file path=ppt/slideMasters/slideMaster4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PlaceHolder 1"/>
          <p:cNvSpPr>
            <a:spLocks noGrp="1"/>
          </p:cNvSpPr>
          <p:nvPr>
            <p:ph type="ftr" idx="121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1" name="PlaceHolder 2"/>
          <p:cNvSpPr>
            <a:spLocks noGrp="1"/>
          </p:cNvSpPr>
          <p:nvPr>
            <p:ph type="sldNum" idx="122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8CC9842B-5FAB-4A09-BFDC-969AC4FE901E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2" name="PlaceHolder 3"/>
          <p:cNvSpPr>
            <a:spLocks noGrp="1"/>
          </p:cNvSpPr>
          <p:nvPr>
            <p:ph type="dt" idx="123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9" r:id="rId3"/>
  </p:sldLayoutIdLst>
</p:sldMaster>
</file>

<file path=ppt/slideMasters/slideMaster4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ftr" idx="124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sldNum" idx="125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31654C7-7A9C-4994-9146-1F382C595210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dt" idx="126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1" r:id="rId3"/>
  </p:sldLayoutIdLst>
</p:sldMaster>
</file>

<file path=ppt/slideMasters/slideMaster4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056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ftr" idx="127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sldNum" idx="128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06A3AFF-FD67-4429-B6EB-CEF1F763C631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 type="dt" idx="129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3" r:id="rId3"/>
  </p:sldLayoutIdLst>
</p:sldMaster>
</file>

<file path=ppt/slideMasters/slideMaster4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056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ftr" idx="130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6" name="PlaceHolder 4"/>
          <p:cNvSpPr>
            <a:spLocks noGrp="1"/>
          </p:cNvSpPr>
          <p:nvPr>
            <p:ph type="sldNum" idx="131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F3220F1-1612-464B-8376-6D7C2709C8F2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7" name="PlaceHolder 5"/>
          <p:cNvSpPr>
            <a:spLocks noGrp="1"/>
          </p:cNvSpPr>
          <p:nvPr>
            <p:ph type="dt" idx="132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5" r:id="rId3"/>
  </p:sldLayoutIdLst>
</p:sldMaster>
</file>

<file path=ppt/slideMasters/slideMaster4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 type="body"/>
          </p:nvPr>
        </p:nvSpPr>
        <p:spPr>
          <a:xfrm>
            <a:off x="515232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PlaceHolder 4"/>
          <p:cNvSpPr>
            <a:spLocks noGrp="1"/>
          </p:cNvSpPr>
          <p:nvPr>
            <p:ph type="ftr" idx="133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4" name="PlaceHolder 5"/>
          <p:cNvSpPr>
            <a:spLocks noGrp="1"/>
          </p:cNvSpPr>
          <p:nvPr>
            <p:ph type="sldNum" idx="134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98CA86A9-2E5B-4E7A-9587-BD1218451B70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45" name="PlaceHolder 6"/>
          <p:cNvSpPr>
            <a:spLocks noGrp="1"/>
          </p:cNvSpPr>
          <p:nvPr>
            <p:ph type="dt" idx="135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7" r:id="rId3"/>
  </p:sldLayoutIdLst>
</p:sldMaster>
</file>

<file path=ppt/slideMasters/slideMaster4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 type="ftr" idx="136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 type="sldNum" idx="137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A14C2BB-4048-44E7-8C85-DB4F1FA0E01E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 type="dt" idx="138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39" r:id="rId3"/>
  </p:sldLayoutIdLst>
</p:sldMaster>
</file>

<file path=ppt/slideMasters/slideMaster4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PlaceHolder 1"/>
          <p:cNvSpPr>
            <a:spLocks noGrp="1"/>
          </p:cNvSpPr>
          <p:nvPr>
            <p:ph type="ftr" idx="139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5" name="PlaceHolder 2"/>
          <p:cNvSpPr>
            <a:spLocks noGrp="1"/>
          </p:cNvSpPr>
          <p:nvPr>
            <p:ph type="sldNum" idx="140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1666E24-448A-40C3-A6EA-13F4056EA76F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6" name="PlaceHolder 3"/>
          <p:cNvSpPr>
            <a:spLocks noGrp="1"/>
          </p:cNvSpPr>
          <p:nvPr>
            <p:ph type="dt" idx="141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1" r:id="rId3"/>
  </p:sldLayoutIdLst>
</p:sldMaster>
</file>

<file path=ppt/slideMasters/slideMaster4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515232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20000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504000" y="3814560"/>
            <a:ext cx="4426200" cy="131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43333"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5"/>
          <p:cNvSpPr>
            <a:spLocks noGrp="1"/>
          </p:cNvSpPr>
          <p:nvPr>
            <p:ph type="ftr" idx="142"/>
          </p:nvPr>
        </p:nvSpPr>
        <p:spPr>
          <a:xfrm>
            <a:off x="3447360" y="5165280"/>
            <a:ext cx="319392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2" name="PlaceHolder 6"/>
          <p:cNvSpPr>
            <a:spLocks noGrp="1"/>
          </p:cNvSpPr>
          <p:nvPr>
            <p:ph type="sldNum" idx="143"/>
          </p:nvPr>
        </p:nvSpPr>
        <p:spPr>
          <a:xfrm>
            <a:off x="722736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000000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429C8765-2BC6-4F4B-B42F-86BB6FB6BD9A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63" name="PlaceHolder 7"/>
          <p:cNvSpPr>
            <a:spLocks noGrp="1"/>
          </p:cNvSpPr>
          <p:nvPr>
            <p:ph type="dt" idx="144"/>
          </p:nvPr>
        </p:nvSpPr>
        <p:spPr>
          <a:xfrm>
            <a:off x="504000" y="5165280"/>
            <a:ext cx="234720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000000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3" r:id="rId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ftr" idx="13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ldNum" idx="14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5AFB9C4-362D-4A40-B0B2-BE38A8018434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dt" idx="15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ftr" idx="16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ldNum" idx="17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F7F1941F-7E20-4142-939F-12E3F722211F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dt" idx="18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056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ftr" idx="19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sldNum" idx="20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B0FCADE7-F055-4610-AEA6-2EA811D87C85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dt" idx="21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907056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ftr" idx="22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sldNum" idx="23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AC5383F8-7DA5-4662-842A-E31ED5144BB4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1" name="PlaceHolder 5"/>
          <p:cNvSpPr>
            <a:spLocks noGrp="1"/>
          </p:cNvSpPr>
          <p:nvPr>
            <p:ph type="dt" idx="24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810000"/>
            <a:ext cx="907056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texte-titre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320" y="2376000"/>
            <a:ext cx="4426200" cy="2752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20000"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ffffff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ftr" idx="25"/>
          </p:nvPr>
        </p:nvSpPr>
        <p:spPr>
          <a:xfrm>
            <a:off x="3447360" y="5164920"/>
            <a:ext cx="319392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1400" spc="-1" strike="noStrike">
                <a:solidFill>
                  <a:srgbClr val="ffffff"/>
                </a:solidFill>
                <a:latin typeface="Arial"/>
              </a:rPr>
              <a:t>&lt;pied de page&gt;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sldNum" idx="26"/>
          </p:nvPr>
        </p:nvSpPr>
        <p:spPr>
          <a:xfrm>
            <a:off x="722736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fr-FR" sz="1400" spc="-1" strike="noStrike">
                <a:solidFill>
                  <a:srgbClr val="ffffff"/>
                </a:solidFill>
                <a:latin typeface="Arial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39D9EA34-C3C5-4222-843C-EEB9ACB17275}" type="slidenum">
              <a:rPr b="0" lang="fr-FR" sz="1400" spc="-1" strike="noStrike">
                <a:solidFill>
                  <a:srgbClr val="ffffff"/>
                </a:solidFill>
                <a:latin typeface="Arial"/>
              </a:rPr>
              <a:t>&lt;numéro&gt;</a:t>
            </a:fld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  <p:sp>
        <p:nvSpPr>
          <p:cNvPr id="69" name="PlaceHolder 6"/>
          <p:cNvSpPr>
            <a:spLocks noGrp="1"/>
          </p:cNvSpPr>
          <p:nvPr>
            <p:ph type="dt" idx="27"/>
          </p:nvPr>
        </p:nvSpPr>
        <p:spPr>
          <a:xfrm>
            <a:off x="504000" y="5164920"/>
            <a:ext cx="2347200" cy="389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fr-FR" sz="1400" spc="-1" strike="noStrike">
                <a:solidFill>
                  <a:srgbClr val="ffffff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fr-FR" sz="1400" spc="-1" strike="noStrike">
                <a:solidFill>
                  <a:srgbClr val="ffffff"/>
                </a:solidFill>
                <a:latin typeface="Times New Roman"/>
              </a:rPr>
              <a:t>&lt;date/heure&gt;</a:t>
            </a:r>
            <a:endParaRPr b="0" lang="fr-FR" sz="1400" spc="-1" strike="noStrike">
              <a:solidFill>
                <a:srgbClr val="ffffff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jpe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hyperlink" Target="https://symfony.com/doc/current/controller/upload_file.html" TargetMode="External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8.png"/><Relationship Id="rId7" Type="http://schemas.openxmlformats.org/officeDocument/2006/relationships/image" Target="../media/image29.png"/><Relationship Id="rId8" Type="http://schemas.openxmlformats.org/officeDocument/2006/relationships/slideLayout" Target="../slideLayouts/slideLayout2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slideLayout" Target="../slideLayouts/slideLayout20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8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8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8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8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8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slideLayout" Target="../slideLayouts/slideLayout8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0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10.jpeg"/><Relationship Id="rId3" Type="http://schemas.openxmlformats.org/officeDocument/2006/relationships/image" Target="../media/image39.jpeg"/><Relationship Id="rId4" Type="http://schemas.openxmlformats.org/officeDocument/2006/relationships/image" Target="../media/image12.jpeg"/><Relationship Id="rId5" Type="http://schemas.openxmlformats.org/officeDocument/2006/relationships/slideLayout" Target="../slideLayouts/slideLayout2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hyperlink" Target="http://www.jouerencoeurdessonne.fr/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20.xml"/><Relationship Id="rId7" Type="http://schemas.openxmlformats.org/officeDocument/2006/relationships/notesSlide" Target="../notesSlides/notesSlide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8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hyperlink" Target="http://www.jouerencoeurdessonne.fr/" TargetMode="External"/><Relationship Id="rId2" Type="http://schemas.openxmlformats.org/officeDocument/2006/relationships/hyperlink" Target="https://le-cercle-des-investigateurs.github.io/" TargetMode="External"/><Relationship Id="rId3" Type="http://schemas.openxmlformats.org/officeDocument/2006/relationships/hyperlink" Target="https://laurie-boissay.github.io/" TargetMode="External"/><Relationship Id="rId4" Type="http://schemas.openxmlformats.org/officeDocument/2006/relationships/hyperlink" Target="https://github.com/laurie-boissay/rapports" TargetMode="External"/><Relationship Id="rId5" Type="http://schemas.openxmlformats.org/officeDocument/2006/relationships/hyperlink" Target="https://www.thingiverse.com/jaenne/designs" TargetMode="External"/><Relationship Id="rId6" Type="http://schemas.openxmlformats.org/officeDocument/2006/relationships/image" Target="../media/image9.png"/><Relationship Id="rId7" Type="http://schemas.openxmlformats.org/officeDocument/2006/relationships/slideLayout" Target="../slideLayouts/slideLayout8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20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20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2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" descr=""/>
          <p:cNvPicPr/>
          <p:nvPr/>
        </p:nvPicPr>
        <p:blipFill>
          <a:blip r:embed="rId1"/>
          <a:srcRect l="0" t="0" r="508" b="0"/>
          <a:stretch/>
        </p:blipFill>
        <p:spPr>
          <a:xfrm>
            <a:off x="0" y="2520000"/>
            <a:ext cx="3238560" cy="3148920"/>
          </a:xfrm>
          <a:prstGeom prst="rect">
            <a:avLst/>
          </a:prstGeom>
          <a:ln w="18000">
            <a:noFill/>
          </a:ln>
        </p:spPr>
      </p:pic>
      <p:pic>
        <p:nvPicPr>
          <p:cNvPr id="375" name="" descr=""/>
          <p:cNvPicPr/>
          <p:nvPr/>
        </p:nvPicPr>
        <p:blipFill>
          <a:blip r:embed="rId2"/>
          <a:srcRect l="0" t="6665" r="2776" b="0"/>
          <a:stretch/>
        </p:blipFill>
        <p:spPr>
          <a:xfrm>
            <a:off x="0" y="0"/>
            <a:ext cx="3238560" cy="2518920"/>
          </a:xfrm>
          <a:prstGeom prst="rect">
            <a:avLst/>
          </a:prstGeom>
          <a:ln w="18000">
            <a:noFill/>
          </a:ln>
        </p:spPr>
      </p:pic>
      <p:sp>
        <p:nvSpPr>
          <p:cNvPr id="376" name=""/>
          <p:cNvSpPr/>
          <p:nvPr/>
        </p:nvSpPr>
        <p:spPr>
          <a:xfrm>
            <a:off x="3240000" y="0"/>
            <a:ext cx="3418920" cy="1078920"/>
          </a:xfrm>
          <a:prstGeom prst="wedgeEllipseCallout">
            <a:avLst>
              <a:gd name="adj1" fmla="val -49699"/>
              <a:gd name="adj2" fmla="val 64694"/>
            </a:avLst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i="1" lang="fr-FR" sz="1400" spc="-1" strike="noStrike">
                <a:solidFill>
                  <a:srgbClr val="dddddd"/>
                </a:solidFill>
                <a:latin typeface="Ubuntu Mono"/>
                <a:ea typeface="DejaVu Sans"/>
              </a:rPr>
              <a:t>Création de supports 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fr-FR" sz="1400" spc="-1" strike="noStrike">
                <a:solidFill>
                  <a:srgbClr val="dddddd"/>
                </a:solidFill>
                <a:latin typeface="Ubuntu Mono"/>
                <a:ea typeface="DejaVu Sans"/>
              </a:rPr>
              <a:t>de lecture pour un enfant de primaire en tant qu’AESH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77" name=""/>
          <p:cNvSpPr/>
          <p:nvPr/>
        </p:nvSpPr>
        <p:spPr>
          <a:xfrm>
            <a:off x="3420000" y="2700000"/>
            <a:ext cx="3599280" cy="1618920"/>
          </a:xfrm>
          <a:prstGeom prst="wedgeEllipseCallout">
            <a:avLst>
              <a:gd name="adj1" fmla="val -54958"/>
              <a:gd name="adj2" fmla="val 49333"/>
            </a:avLst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i="1" lang="fr-FR" sz="1400" spc="-1" strike="noStrike">
                <a:solidFill>
                  <a:srgbClr val="dddddd"/>
                </a:solidFill>
                <a:latin typeface="Ubuntu Mono"/>
                <a:ea typeface="DejaVu Sans"/>
              </a:rPr>
              <a:t>Création d’un jeu de société, tests dans des salons, ludo, asso et présentation 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fr-FR" sz="1400" spc="-1" strike="noStrike">
                <a:solidFill>
                  <a:srgbClr val="dddddd"/>
                </a:solidFill>
                <a:latin typeface="Ubuntu Mono"/>
                <a:ea typeface="DejaVu Sans"/>
              </a:rPr>
              <a:t>à un éditeur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78" name="" descr=""/>
          <p:cNvPicPr/>
          <p:nvPr/>
        </p:nvPicPr>
        <p:blipFill>
          <a:blip r:embed="rId3"/>
          <a:stretch/>
        </p:blipFill>
        <p:spPr>
          <a:xfrm>
            <a:off x="7834680" y="0"/>
            <a:ext cx="2243880" cy="2992680"/>
          </a:xfrm>
          <a:prstGeom prst="rect">
            <a:avLst/>
          </a:prstGeom>
          <a:ln w="18000">
            <a:noFill/>
          </a:ln>
        </p:spPr>
      </p:pic>
      <p:sp>
        <p:nvSpPr>
          <p:cNvPr id="379" name=""/>
          <p:cNvSpPr/>
          <p:nvPr/>
        </p:nvSpPr>
        <p:spPr>
          <a:xfrm flipH="1">
            <a:off x="5218560" y="1080000"/>
            <a:ext cx="2338920" cy="898920"/>
          </a:xfrm>
          <a:prstGeom prst="wedgeEllipseCallout">
            <a:avLst>
              <a:gd name="adj1" fmla="val -59921"/>
              <a:gd name="adj2" fmla="val 61231"/>
            </a:avLst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i="1" lang="fr-FR" sz="1400" spc="-1" strike="noStrike">
                <a:solidFill>
                  <a:srgbClr val="eeeeee"/>
                </a:solidFill>
                <a:latin typeface="Ubuntu Mono"/>
                <a:ea typeface="DejaVu Sans"/>
              </a:rPr>
              <a:t>Projet de balcon en permaculture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0" name=""/>
          <p:cNvSpPr/>
          <p:nvPr/>
        </p:nvSpPr>
        <p:spPr>
          <a:xfrm flipH="1">
            <a:off x="4138560" y="4320000"/>
            <a:ext cx="3598920" cy="1078920"/>
          </a:xfrm>
          <a:prstGeom prst="wedgeEllipseCallout">
            <a:avLst>
              <a:gd name="adj1" fmla="val -52569"/>
              <a:gd name="adj2" fmla="val 27337"/>
            </a:avLst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i="1" lang="fr-FR" sz="1400" spc="-1" strike="noStrike">
                <a:solidFill>
                  <a:srgbClr val="dddddd"/>
                </a:solidFill>
                <a:latin typeface="Ubuntu Mono"/>
                <a:ea typeface="DejaVu Sans"/>
              </a:rPr>
              <a:t>Conception, modélisation, impression et montage d’une lampe ourson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381" name="" descr=""/>
          <p:cNvPicPr/>
          <p:nvPr/>
        </p:nvPicPr>
        <p:blipFill>
          <a:blip r:embed="rId4"/>
          <a:stretch/>
        </p:blipFill>
        <p:spPr>
          <a:xfrm>
            <a:off x="7834680" y="2675880"/>
            <a:ext cx="2244240" cy="2993040"/>
          </a:xfrm>
          <a:prstGeom prst="rect">
            <a:avLst/>
          </a:prstGeom>
          <a:ln w="18000">
            <a:noFill/>
          </a:ln>
        </p:spPr>
      </p:pic>
      <p:sp>
        <p:nvSpPr>
          <p:cNvPr id="382" name=""/>
          <p:cNvSpPr/>
          <p:nvPr/>
        </p:nvSpPr>
        <p:spPr>
          <a:xfrm>
            <a:off x="4860000" y="540396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83" name=""/>
          <p:cNvSpPr/>
          <p:nvPr/>
        </p:nvSpPr>
        <p:spPr>
          <a:xfrm>
            <a:off x="0" y="540288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C03E6920-901B-4F72-990E-DC35AEF6FA0F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&lt;numéro&gt;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384" name="PlaceHolder 1"/>
          <p:cNvSpPr>
            <a:spLocks noGrp="1"/>
          </p:cNvSpPr>
          <p:nvPr>
            <p:ph type="title"/>
          </p:nvPr>
        </p:nvSpPr>
        <p:spPr>
          <a:xfrm>
            <a:off x="3420000" y="1800000"/>
            <a:ext cx="4318920" cy="8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111111"/>
                </a:solidFill>
                <a:latin typeface="Bangers"/>
              </a:rPr>
              <a:t>Qui suis-je ?</a:t>
            </a: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" descr=""/>
          <p:cNvPicPr/>
          <p:nvPr/>
        </p:nvPicPr>
        <p:blipFill>
          <a:blip r:embed="rId1"/>
          <a:stretch/>
        </p:blipFill>
        <p:spPr>
          <a:xfrm rot="19884600">
            <a:off x="-444600" y="2447280"/>
            <a:ext cx="2268000" cy="1228680"/>
          </a:xfrm>
          <a:prstGeom prst="rect">
            <a:avLst/>
          </a:prstGeom>
          <a:ln w="18000">
            <a:noFill/>
          </a:ln>
        </p:spPr>
      </p:pic>
      <p:sp>
        <p:nvSpPr>
          <p:cNvPr id="445" name=""/>
          <p:cNvSpPr/>
          <p:nvPr/>
        </p:nvSpPr>
        <p:spPr>
          <a:xfrm>
            <a:off x="1260000" y="717120"/>
            <a:ext cx="8098920" cy="4952880"/>
          </a:xfrm>
          <a:prstGeom prst="rect">
            <a:avLst/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Imagine that you have a Product entity in your application and you 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want to add a PDF brochure for each product. To do so, add a new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property called brochureFilename in the Product entity: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…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Note that the type of the brochureFilename column is string instead 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of binary or blob because it only stores the PDF file name instead 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of the file contents.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The next step is to add a new field to the form that manages the 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Product entity. This must be a FileType field so the browsers can 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display the file upload widget. The trick to make it work is to add 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the form field as "unmapped", so Symfony doesn't try to get/set its 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value from the related entity: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…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Now, update the template that renders the form to display the new brochure 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field (the exact template code to add depends on the method used by your 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application to customize form rendering):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…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Finally, you need to update the code of the controller that handles the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 </a:t>
            </a:r>
            <a:r>
              <a:rPr b="0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form: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…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6" name="PlaceHolder 1"/>
          <p:cNvSpPr>
            <a:spLocks noGrp="1"/>
          </p:cNvSpPr>
          <p:nvPr>
            <p:ph type="title"/>
          </p:nvPr>
        </p:nvSpPr>
        <p:spPr>
          <a:xfrm>
            <a:off x="0" y="360"/>
            <a:ext cx="1007892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Bangers"/>
              </a:rPr>
              <a:t>Looking for a solution</a:t>
            </a: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47" name=""/>
          <p:cNvSpPr/>
          <p:nvPr/>
        </p:nvSpPr>
        <p:spPr>
          <a:xfrm rot="20559000">
            <a:off x="-249120" y="43920"/>
            <a:ext cx="2052360" cy="1078920"/>
          </a:xfrm>
          <a:custGeom>
            <a:avLst/>
            <a:gdLst>
              <a:gd name="textAreaLeft" fmla="*/ 0 w 2052360"/>
              <a:gd name="textAreaRight" fmla="*/ 2053440 w 2052360"/>
              <a:gd name="textAreaTop" fmla="*/ 0 h 1078920"/>
              <a:gd name="textAreaBottom" fmla="*/ 1080000 h 1078920"/>
            </a:gdLst>
            <a:ahLst/>
            <a:rect l="textAreaLeft" t="textAreaTop" r="textAreaRight" b="textAreaBottom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dddddd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 u="sng">
                <a:solidFill>
                  <a:srgbClr val="0000ff"/>
                </a:solidFill>
                <a:uFillTx/>
                <a:latin typeface="Ubuntu Mono"/>
                <a:ea typeface="DejaVu Sans"/>
                <a:hlinkClick r:id="rId2"/>
              </a:rPr>
              <a:t>Page 31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9" name=""/>
          <p:cNvSpPr/>
          <p:nvPr/>
        </p:nvSpPr>
        <p:spPr>
          <a:xfrm>
            <a:off x="0" y="540288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8650BD15-5C96-41A7-BDD8-5ACDB9684309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6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51" name="PlaceHolder 1"/>
          <p:cNvSpPr>
            <a:spLocks noGrp="1"/>
          </p:cNvSpPr>
          <p:nvPr>
            <p:ph type="title"/>
          </p:nvPr>
        </p:nvSpPr>
        <p:spPr>
          <a:xfrm>
            <a:off x="3240000" y="0"/>
            <a:ext cx="3238920" cy="12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rgbClr val="000000"/>
                </a:solidFill>
                <a:latin typeface="Bangers"/>
              </a:rPr>
              <a:t>MVC</a:t>
            </a:r>
            <a:r>
              <a:rPr b="0" lang="fr-FR" sz="4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"/>
          <p:cNvSpPr/>
          <p:nvPr/>
        </p:nvSpPr>
        <p:spPr>
          <a:xfrm>
            <a:off x="720000" y="1620000"/>
            <a:ext cx="2338920" cy="3598920"/>
          </a:xfrm>
          <a:prstGeom prst="rect">
            <a:avLst/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53" name=""/>
          <p:cNvSpPr/>
          <p:nvPr/>
        </p:nvSpPr>
        <p:spPr>
          <a:xfrm>
            <a:off x="7200000" y="1620000"/>
            <a:ext cx="2338920" cy="3598920"/>
          </a:xfrm>
          <a:prstGeom prst="rect">
            <a:avLst/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54" name=""/>
          <p:cNvSpPr/>
          <p:nvPr/>
        </p:nvSpPr>
        <p:spPr>
          <a:xfrm>
            <a:off x="3960000" y="1620000"/>
            <a:ext cx="2338920" cy="3598920"/>
          </a:xfrm>
          <a:prstGeom prst="rect">
            <a:avLst/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455" name=""/>
          <p:cNvSpPr/>
          <p:nvPr/>
        </p:nvSpPr>
        <p:spPr>
          <a:xfrm>
            <a:off x="2160000" y="1260000"/>
            <a:ext cx="1079280" cy="31932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Modèle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"/>
          <p:cNvSpPr/>
          <p:nvPr/>
        </p:nvSpPr>
        <p:spPr>
          <a:xfrm>
            <a:off x="7200000" y="1260000"/>
            <a:ext cx="718920" cy="31932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Vue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"/>
          <p:cNvSpPr/>
          <p:nvPr/>
        </p:nvSpPr>
        <p:spPr>
          <a:xfrm>
            <a:off x="4320000" y="1260000"/>
            <a:ext cx="1978920" cy="35892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Contrôleur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8" name=""/>
          <p:cNvSpPr/>
          <p:nvPr/>
        </p:nvSpPr>
        <p:spPr>
          <a:xfrm>
            <a:off x="4860000" y="2379240"/>
            <a:ext cx="456840" cy="211968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fr-FR" sz="4000" spc="-1" strike="noStrike">
                <a:solidFill>
                  <a:srgbClr val="111111"/>
                </a:solidFill>
                <a:latin typeface="Ubuntu Mono"/>
                <a:ea typeface="DejaVu Sans"/>
              </a:rPr>
              <a:t>C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4000" spc="-1" strike="noStrike">
                <a:solidFill>
                  <a:srgbClr val="111111"/>
                </a:solidFill>
                <a:latin typeface="Ubuntu Mono"/>
                <a:ea typeface="DejaVu Sans"/>
              </a:rPr>
              <a:t>R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4000" spc="-1" strike="noStrike">
                <a:solidFill>
                  <a:srgbClr val="111111"/>
                </a:solidFill>
                <a:latin typeface="Ubuntu Mono"/>
                <a:ea typeface="DejaVu Sans"/>
              </a:rPr>
              <a:t>U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4000" spc="-1" strike="noStrike">
                <a:solidFill>
                  <a:srgbClr val="111111"/>
                </a:solidFill>
                <a:latin typeface="Ubuntu Mono"/>
                <a:ea typeface="DejaVu Sans"/>
              </a:rPr>
              <a:t>D</a:t>
            </a:r>
            <a:endParaRPr b="0" lang="fr-FR" sz="4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9" name="" descr=""/>
          <p:cNvPicPr/>
          <p:nvPr/>
        </p:nvPicPr>
        <p:blipFill>
          <a:blip r:embed="rId1"/>
          <a:stretch/>
        </p:blipFill>
        <p:spPr>
          <a:xfrm>
            <a:off x="7200000" y="2160000"/>
            <a:ext cx="2338920" cy="2085480"/>
          </a:xfrm>
          <a:prstGeom prst="rect">
            <a:avLst/>
          </a:prstGeom>
          <a:ln w="18000">
            <a:noFill/>
          </a:ln>
        </p:spPr>
      </p:pic>
      <p:pic>
        <p:nvPicPr>
          <p:cNvPr id="460" name="" descr=""/>
          <p:cNvPicPr/>
          <p:nvPr/>
        </p:nvPicPr>
        <p:blipFill>
          <a:blip r:embed="rId2"/>
          <a:stretch/>
        </p:blipFill>
        <p:spPr>
          <a:xfrm rot="13860600">
            <a:off x="3357720" y="2368080"/>
            <a:ext cx="1477440" cy="1008000"/>
          </a:xfrm>
          <a:prstGeom prst="rect">
            <a:avLst/>
          </a:prstGeom>
          <a:ln w="18000">
            <a:noFill/>
          </a:ln>
        </p:spPr>
      </p:pic>
      <p:pic>
        <p:nvPicPr>
          <p:cNvPr id="461" name="" descr=""/>
          <p:cNvPicPr/>
          <p:nvPr/>
        </p:nvPicPr>
        <p:blipFill>
          <a:blip r:embed="rId3"/>
          <a:stretch/>
        </p:blipFill>
        <p:spPr>
          <a:xfrm rot="19800000">
            <a:off x="5387760" y="4081680"/>
            <a:ext cx="1477440" cy="1008000"/>
          </a:xfrm>
          <a:prstGeom prst="rect">
            <a:avLst/>
          </a:prstGeom>
          <a:ln w="18000">
            <a:noFill/>
          </a:ln>
        </p:spPr>
      </p:pic>
      <p:pic>
        <p:nvPicPr>
          <p:cNvPr id="462" name="" descr=""/>
          <p:cNvPicPr/>
          <p:nvPr/>
        </p:nvPicPr>
        <p:blipFill>
          <a:blip r:embed="rId4"/>
          <a:srcRect l="22241" t="0" r="22108" b="16550"/>
          <a:stretch/>
        </p:blipFill>
        <p:spPr>
          <a:xfrm>
            <a:off x="8820000" y="4320000"/>
            <a:ext cx="898560" cy="1348560"/>
          </a:xfrm>
          <a:prstGeom prst="rect">
            <a:avLst/>
          </a:prstGeom>
          <a:ln w="18000">
            <a:noFill/>
          </a:ln>
        </p:spPr>
      </p:pic>
      <p:sp>
        <p:nvSpPr>
          <p:cNvPr id="463" name=""/>
          <p:cNvSpPr/>
          <p:nvPr/>
        </p:nvSpPr>
        <p:spPr>
          <a:xfrm>
            <a:off x="6480000" y="1980000"/>
            <a:ext cx="540000" cy="360"/>
          </a:xfrm>
          <a:prstGeom prst="line">
            <a:avLst/>
          </a:prstGeom>
          <a:ln w="18000">
            <a:solidFill>
              <a:srgbClr val="2382a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4" name=""/>
          <p:cNvSpPr/>
          <p:nvPr/>
        </p:nvSpPr>
        <p:spPr>
          <a:xfrm flipH="1">
            <a:off x="6480000" y="2340000"/>
            <a:ext cx="540000" cy="360"/>
          </a:xfrm>
          <a:prstGeom prst="line">
            <a:avLst/>
          </a:prstGeom>
          <a:ln w="18000">
            <a:solidFill>
              <a:srgbClr val="2382a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5" name=""/>
          <p:cNvSpPr/>
          <p:nvPr/>
        </p:nvSpPr>
        <p:spPr>
          <a:xfrm>
            <a:off x="3240000" y="3960000"/>
            <a:ext cx="540000" cy="360"/>
          </a:xfrm>
          <a:prstGeom prst="line">
            <a:avLst/>
          </a:prstGeom>
          <a:ln w="18000">
            <a:solidFill>
              <a:srgbClr val="2382a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6" name=""/>
          <p:cNvSpPr/>
          <p:nvPr/>
        </p:nvSpPr>
        <p:spPr>
          <a:xfrm flipH="1">
            <a:off x="3240000" y="4320000"/>
            <a:ext cx="540000" cy="360"/>
          </a:xfrm>
          <a:prstGeom prst="line">
            <a:avLst/>
          </a:prstGeom>
          <a:ln w="18000">
            <a:solidFill>
              <a:srgbClr val="2382a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4640" bIns="-4464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67" name=""/>
          <p:cNvSpPr/>
          <p:nvPr/>
        </p:nvSpPr>
        <p:spPr>
          <a:xfrm>
            <a:off x="0" y="540288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92F66D24-FF0B-45C9-9761-4DB726D96A85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6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8" name=""/>
          <p:cNvSpPr/>
          <p:nvPr/>
        </p:nvSpPr>
        <p:spPr>
          <a:xfrm>
            <a:off x="1074240" y="1980000"/>
            <a:ext cx="1624680" cy="1258920"/>
          </a:xfrm>
          <a:prstGeom prst="rect">
            <a:avLst/>
          </a:prstGeom>
          <a:blipFill rotWithShape="0">
            <a:blip r:embed="rId5"/>
            <a:srcRect/>
            <a:stretch/>
          </a:blipFill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Entity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9" name=""/>
          <p:cNvSpPr/>
          <p:nvPr/>
        </p:nvSpPr>
        <p:spPr>
          <a:xfrm>
            <a:off x="1080000" y="3600000"/>
            <a:ext cx="1624680" cy="1258920"/>
          </a:xfrm>
          <a:prstGeom prst="rect">
            <a:avLst/>
          </a:prstGeom>
          <a:blipFill rotWithShape="0">
            <a:blip r:embed="rId6"/>
            <a:srcRect/>
            <a:stretch/>
          </a:blipFill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Repository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0" name="" descr=""/>
          <p:cNvPicPr/>
          <p:nvPr/>
        </p:nvPicPr>
        <p:blipFill>
          <a:blip r:embed="rId7"/>
          <a:srcRect l="0" t="0" r="54516" b="0"/>
          <a:stretch/>
        </p:blipFill>
        <p:spPr>
          <a:xfrm>
            <a:off x="539280" y="360000"/>
            <a:ext cx="899280" cy="1027440"/>
          </a:xfrm>
          <a:prstGeom prst="rect">
            <a:avLst/>
          </a:prstGeom>
          <a:ln w="18000">
            <a:noFill/>
          </a:ln>
        </p:spPr>
      </p:pic>
      <p:sp>
        <p:nvSpPr>
          <p:cNvPr id="471" name=""/>
          <p:cNvSpPr/>
          <p:nvPr/>
        </p:nvSpPr>
        <p:spPr>
          <a:xfrm>
            <a:off x="1565640" y="945720"/>
            <a:ext cx="468720" cy="448560"/>
          </a:xfrm>
          <a:prstGeom prst="line">
            <a:avLst/>
          </a:prstGeom>
          <a:ln w="18000">
            <a:solidFill>
              <a:srgbClr val="2382a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2" name=""/>
          <p:cNvSpPr/>
          <p:nvPr/>
        </p:nvSpPr>
        <p:spPr>
          <a:xfrm flipH="1" flipV="1">
            <a:off x="1439640" y="1080000"/>
            <a:ext cx="360000" cy="360000"/>
          </a:xfrm>
          <a:prstGeom prst="line">
            <a:avLst/>
          </a:prstGeom>
          <a:ln w="18000">
            <a:solidFill>
              <a:srgbClr val="2382a1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 anchorCtr="1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"/>
          <p:cNvSpPr/>
          <p:nvPr/>
        </p:nvSpPr>
        <p:spPr>
          <a:xfrm>
            <a:off x="0" y="0"/>
            <a:ext cx="1978920" cy="5668920"/>
          </a:xfrm>
          <a:prstGeom prst="rect">
            <a:avLst/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ffffff"/>
                </a:solidFill>
                <a:latin typeface="Bangers"/>
                <a:ea typeface="DejaVu Sans"/>
              </a:rPr>
              <a:t>Schémas</a:t>
            </a: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ffffff"/>
                </a:solidFill>
                <a:latin typeface="Bangers"/>
                <a:ea typeface="DejaVu Sans"/>
              </a:rPr>
              <a:t> </a:t>
            </a:r>
            <a:r>
              <a:rPr b="0" lang="fr-FR" sz="3200" spc="-1" strike="noStrike">
                <a:solidFill>
                  <a:srgbClr val="ffffff"/>
                </a:solidFill>
                <a:latin typeface="Bangers"/>
                <a:ea typeface="DejaVu Sans"/>
              </a:rPr>
              <a:t>de </a:t>
            </a: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ffffff"/>
                </a:solidFill>
                <a:latin typeface="Bangers"/>
                <a:ea typeface="DejaVu Sans"/>
              </a:rPr>
              <a:t>base</a:t>
            </a: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ffffff"/>
                </a:solidFill>
                <a:latin typeface="Bangers"/>
                <a:ea typeface="DejaVu Sans"/>
              </a:rPr>
              <a:t> </a:t>
            </a:r>
            <a:r>
              <a:rPr b="0" lang="fr-FR" sz="3200" spc="-1" strike="noStrike">
                <a:solidFill>
                  <a:srgbClr val="ffffff"/>
                </a:solidFill>
                <a:latin typeface="Bangers"/>
                <a:ea typeface="DejaVu Sans"/>
              </a:rPr>
              <a:t>de </a:t>
            </a: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ffffff"/>
                </a:solidFill>
                <a:latin typeface="Bangers"/>
                <a:ea typeface="DejaVu Sans"/>
              </a:rPr>
              <a:t>données</a:t>
            </a:r>
            <a:endParaRPr b="0" lang="fr-FR" sz="3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74" name="" descr=""/>
          <p:cNvPicPr/>
          <p:nvPr/>
        </p:nvPicPr>
        <p:blipFill>
          <a:blip r:embed="rId1"/>
          <a:stretch/>
        </p:blipFill>
        <p:spPr>
          <a:xfrm>
            <a:off x="1980000" y="0"/>
            <a:ext cx="8143920" cy="5668920"/>
          </a:xfrm>
          <a:prstGeom prst="rect">
            <a:avLst/>
          </a:prstGeom>
          <a:ln w="18000">
            <a:noFill/>
          </a:ln>
        </p:spPr>
      </p:pic>
      <p:sp>
        <p:nvSpPr>
          <p:cNvPr id="475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76" name=""/>
          <p:cNvSpPr/>
          <p:nvPr/>
        </p:nvSpPr>
        <p:spPr>
          <a:xfrm>
            <a:off x="0" y="540288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B234A577-A9B4-4CB6-9FD1-2D48581564C0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6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7" name=""/>
          <p:cNvSpPr/>
          <p:nvPr/>
        </p:nvSpPr>
        <p:spPr>
          <a:xfrm rot="20559000">
            <a:off x="-294480" y="124920"/>
            <a:ext cx="2052360" cy="1078920"/>
          </a:xfrm>
          <a:custGeom>
            <a:avLst/>
            <a:gdLst>
              <a:gd name="textAreaLeft" fmla="*/ 0 w 2052360"/>
              <a:gd name="textAreaRight" fmla="*/ 2053440 w 2052360"/>
              <a:gd name="textAreaTop" fmla="*/ 0 h 1078920"/>
              <a:gd name="textAreaBottom" fmla="*/ 1080000 h 1078920"/>
            </a:gdLst>
            <a:ahLst/>
            <a:rect l="textAreaLeft" t="textAreaTop" r="textAreaRight" b="textAreaBottom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dddddd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Page 47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annexe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"/>
          <p:cNvSpPr/>
          <p:nvPr/>
        </p:nvSpPr>
        <p:spPr>
          <a:xfrm>
            <a:off x="0" y="0"/>
            <a:ext cx="10078920" cy="5668920"/>
          </a:xfrm>
          <a:prstGeom prst="rect">
            <a:avLst/>
          </a:prstGeom>
          <a:solidFill>
            <a:srgbClr val="1c1c1c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r">
              <a:lnSpc>
                <a:spcPct val="100000"/>
              </a:lnSpc>
              <a:spcBef>
                <a:spcPts val="1414"/>
              </a:spcBef>
            </a:pPr>
            <a:r>
              <a:rPr b="0" lang="fr-FR" sz="4000" spc="-1" strike="noStrike">
                <a:solidFill>
                  <a:srgbClr val="eeeeee"/>
                </a:solidFill>
                <a:latin typeface="Bangers"/>
                <a:ea typeface="JetBrains Mono"/>
              </a:rPr>
              <a:t>Contrôleur</a:t>
            </a:r>
            <a:endParaRPr b="0" lang="fr-FR" sz="4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1414"/>
              </a:spcBef>
            </a:pP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&lt;?php</a:t>
            </a:r>
            <a:br>
              <a:rPr sz="1600"/>
            </a:b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namespace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App\Controller;</a:t>
            </a:r>
            <a:br>
              <a:rPr sz="1600"/>
            </a:b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use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App\Entity\Categorie;</a:t>
            </a:r>
            <a:br>
              <a:rPr sz="1600"/>
            </a:b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use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App\Entity\Mecanisme;</a:t>
            </a:r>
            <a:br>
              <a:rPr sz="1600"/>
            </a:b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use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App\Entity\Theme;</a:t>
            </a:r>
            <a:br>
              <a:rPr sz="1600"/>
            </a:b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use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App\Form\CategoryType;</a:t>
            </a:r>
            <a:br>
              <a:rPr sz="1600"/>
            </a:b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use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App\Form\MechanismType;</a:t>
            </a:r>
            <a:br>
              <a:rPr sz="1600"/>
            </a:b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use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App\Form\ThemeType;</a:t>
            </a:r>
            <a:br>
              <a:rPr sz="1600"/>
            </a:b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use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App\Repository\CategorieRepository;</a:t>
            </a:r>
            <a:br>
              <a:rPr sz="1600"/>
            </a:b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use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App\Repository\MecanismeRepository;</a:t>
            </a:r>
            <a:br>
              <a:rPr sz="1600"/>
            </a:b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use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App\Repository\ThemeRepository;</a:t>
            </a:r>
            <a:br>
              <a:rPr sz="1600"/>
            </a:b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use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Doctrine\ORM\EntityManagerInterface;</a:t>
            </a:r>
            <a:br>
              <a:rPr sz="1600"/>
            </a:b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use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Symfony\Bundle\FrameworkBundle\Controller\AbstractController;</a:t>
            </a:r>
            <a:br>
              <a:rPr sz="1600"/>
            </a:b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use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Symfony\Component\HttpFoundation\Request;</a:t>
            </a:r>
            <a:br>
              <a:rPr sz="1600"/>
            </a:b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use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Symfony\Component\HttpFoundation\Response;</a:t>
            </a:r>
            <a:br>
              <a:rPr sz="1600"/>
            </a:b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use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Symfony\Component\Routing\Annotation\Route;</a:t>
            </a:r>
            <a:br>
              <a:rPr sz="1600"/>
            </a:br>
            <a:br>
              <a:rPr sz="1600"/>
            </a:br>
            <a:r>
              <a:rPr b="0" lang="fr-FR" sz="1600" spc="-1" strike="noStrike">
                <a:solidFill>
                  <a:srgbClr val="b3ae60"/>
                </a:solidFill>
                <a:latin typeface="JetBrains Mono"/>
                <a:ea typeface="JetBrains Mono"/>
              </a:rPr>
              <a:t>#[Route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'/admin/classification'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 </a:t>
            </a:r>
            <a:r>
              <a:rPr b="0" lang="fr-FR" sz="1600" spc="-1" strike="noStrike">
                <a:solidFill>
                  <a:srgbClr val="467cda"/>
                </a:solidFill>
                <a:latin typeface="JetBrains Mono"/>
                <a:ea typeface="JetBrains Mono"/>
              </a:rPr>
              <a:t>name: 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'admin_classification_'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</a:t>
            </a:r>
            <a:r>
              <a:rPr b="0" lang="fr-FR" sz="1600" spc="-1" strike="noStrike">
                <a:solidFill>
                  <a:srgbClr val="b3ae60"/>
                </a:solidFill>
                <a:latin typeface="JetBrains Mono"/>
                <a:ea typeface="JetBrains Mono"/>
              </a:rPr>
              <a:t>]</a:t>
            </a:r>
            <a:br>
              <a:rPr sz="1600"/>
            </a:b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class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AdminClassificationController 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extends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AbstractController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79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0" name=""/>
          <p:cNvSpPr/>
          <p:nvPr/>
        </p:nvSpPr>
        <p:spPr>
          <a:xfrm>
            <a:off x="0" y="540288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A240A06C-A702-4ABC-8F2D-E424153F520D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6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1" name=""/>
          <p:cNvSpPr/>
          <p:nvPr/>
        </p:nvSpPr>
        <p:spPr>
          <a:xfrm>
            <a:off x="5400000" y="1440000"/>
            <a:ext cx="4498920" cy="1798920"/>
          </a:xfrm>
          <a:prstGeom prst="horizontalScroll">
            <a:avLst>
              <a:gd name="adj" fmla="val 12500"/>
            </a:avLst>
          </a:prstGeom>
          <a:solidFill>
            <a:srgbClr val="eeeeee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fr-FR" sz="2000" spc="-1" strike="noStrike">
                <a:solidFill>
                  <a:srgbClr val="111111"/>
                </a:solidFill>
                <a:latin typeface="Bangers"/>
                <a:ea typeface="JetBrains Mono"/>
              </a:rPr>
              <a:t>Security.yaml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Security</a:t>
            </a:r>
            <a:r>
              <a:rPr b="0" lang="fr-FR" sz="1000" spc="-1" strike="noStrike">
                <a:solidFill>
                  <a:srgbClr val="111111"/>
                </a:solidFill>
                <a:latin typeface="JetBrains Mono"/>
                <a:ea typeface="JetBrains Mono"/>
              </a:rPr>
              <a:t>: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111111"/>
                </a:solidFill>
                <a:latin typeface="JetBrains Mono"/>
                <a:ea typeface="JetBrains Mono"/>
              </a:rPr>
              <a:t>   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access_control</a:t>
            </a:r>
            <a:r>
              <a:rPr b="0" lang="fr-FR" sz="1000" spc="-1" strike="noStrike">
                <a:solidFill>
                  <a:srgbClr val="111111"/>
                </a:solidFill>
                <a:latin typeface="JetBrains Mono"/>
                <a:ea typeface="JetBrains Mono"/>
              </a:rPr>
              <a:t>: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</a:t>
            </a:r>
            <a:r>
              <a:rPr b="0" lang="fr-FR" sz="1000" spc="-1" strike="noStrike">
                <a:solidFill>
                  <a:srgbClr val="111111"/>
                </a:solidFill>
                <a:latin typeface="JetBrains Mono"/>
                <a:ea typeface="JetBrains Mono"/>
              </a:rPr>
              <a:t>- {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path</a:t>
            </a:r>
            <a:r>
              <a:rPr b="0" lang="fr-FR" sz="1000" spc="-1" strike="noStrike">
                <a:solidFill>
                  <a:srgbClr val="111111"/>
                </a:solidFill>
                <a:latin typeface="JetBrains Mono"/>
                <a:ea typeface="JetBrains Mono"/>
              </a:rPr>
              <a:t>: ^/admin,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roles</a:t>
            </a:r>
            <a:r>
              <a:rPr b="0" lang="fr-FR" sz="1000" spc="-1" strike="noStrike">
                <a:solidFill>
                  <a:srgbClr val="111111"/>
                </a:solidFill>
                <a:latin typeface="JetBrains Mono"/>
                <a:ea typeface="JetBrains Mono"/>
              </a:rPr>
              <a:t>: ROLE_ADMIN }</a:t>
            </a:r>
            <a:endParaRPr b="0" lang="fr-FR" sz="1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"/>
          <p:cNvSpPr/>
          <p:nvPr/>
        </p:nvSpPr>
        <p:spPr>
          <a:xfrm>
            <a:off x="0" y="3960"/>
            <a:ext cx="10078920" cy="5668920"/>
          </a:xfrm>
          <a:prstGeom prst="rect">
            <a:avLst/>
          </a:prstGeom>
          <a:solidFill>
            <a:srgbClr val="1c1c1c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fr-FR" sz="4000" spc="-1" strike="noStrike">
                <a:solidFill>
                  <a:srgbClr val="dddddd"/>
                </a:solidFill>
                <a:latin typeface="Bangers"/>
                <a:ea typeface="JetBrains Mono"/>
              </a:rPr>
              <a:t>create</a:t>
            </a:r>
            <a:endParaRPr b="0" lang="fr-FR" sz="4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b3ae60"/>
                </a:solidFill>
                <a:latin typeface="JetBrains Mono"/>
                <a:ea typeface="JetBrains Mono"/>
              </a:rPr>
              <a:t>#[Route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'/ajouter_categorie'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 </a:t>
            </a:r>
            <a:r>
              <a:rPr b="0" lang="fr-FR" sz="1600" spc="-1" strike="noStrike">
                <a:solidFill>
                  <a:srgbClr val="467cda"/>
                </a:solidFill>
                <a:latin typeface="JetBrains Mono"/>
                <a:ea typeface="JetBrains Mono"/>
              </a:rPr>
              <a:t>name: 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'add_category'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</a:t>
            </a:r>
            <a:r>
              <a:rPr b="0" lang="fr-FR" sz="1600" spc="-1" strike="noStrike">
                <a:solidFill>
                  <a:srgbClr val="b3ae60"/>
                </a:solidFill>
                <a:latin typeface="JetBrains Mono"/>
                <a:ea typeface="JetBrains Mono"/>
              </a:rPr>
              <a:t>]</a:t>
            </a:r>
            <a:br>
              <a:rPr sz="1600"/>
            </a:b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public function </a:t>
            </a:r>
            <a:r>
              <a:rPr b="0" lang="fr-FR" sz="1600" spc="-1" strike="noStrike">
                <a:solidFill>
                  <a:srgbClr val="56a8f5"/>
                </a:solidFill>
                <a:latin typeface="JetBrains Mono"/>
                <a:ea typeface="JetBrains Mono"/>
              </a:rPr>
              <a:t>addCategory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Request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$request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EntityManagerInterface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$entityManager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): Response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$addCategoryForm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=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$this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createForm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(CategoryType::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class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);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$addCategoryForm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handleRequest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$request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);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if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$addCategoryForm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isSubmitted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() &amp;&amp;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$addCategoryForm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isValid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()) {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$newCategory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=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$addCategoryForm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getData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();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$entityManager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persist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$newCategory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);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$entityManager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flush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();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return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$this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redirectToRoute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'admin_classification_manage_categories'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);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}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return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$this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render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'admin_classification/add-category.html.twig'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 [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'addCategoryForm'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=&gt;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$addCategoryForm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createView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(),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]);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}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3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4" name=""/>
          <p:cNvSpPr/>
          <p:nvPr/>
        </p:nvSpPr>
        <p:spPr>
          <a:xfrm>
            <a:off x="0" y="540288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1B09F23B-09CC-40D7-A540-4F9CE313BBEC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6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"/>
          <p:cNvSpPr/>
          <p:nvPr/>
        </p:nvSpPr>
        <p:spPr>
          <a:xfrm>
            <a:off x="0" y="0"/>
            <a:ext cx="10078920" cy="5668920"/>
          </a:xfrm>
          <a:prstGeom prst="rect">
            <a:avLst/>
          </a:prstGeom>
          <a:solidFill>
            <a:srgbClr val="1c1c1c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fr-FR" sz="4000" spc="-1" strike="noStrike">
                <a:solidFill>
                  <a:srgbClr val="eeeeee"/>
                </a:solidFill>
                <a:latin typeface="Bangers"/>
                <a:ea typeface="JetBrains Mono"/>
              </a:rPr>
              <a:t>Read</a:t>
            </a:r>
            <a:endParaRPr b="0" lang="fr-FR" sz="4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b3ae60"/>
                </a:solidFill>
                <a:latin typeface="JetBrains Mono"/>
                <a:ea typeface="JetBrains Mono"/>
              </a:rPr>
              <a:t>#[Route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'/gerer_categories'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 </a:t>
            </a:r>
            <a:r>
              <a:rPr b="0" lang="fr-FR" sz="1600" spc="-1" strike="noStrike">
                <a:solidFill>
                  <a:srgbClr val="467cda"/>
                </a:solidFill>
                <a:latin typeface="JetBrains Mono"/>
                <a:ea typeface="JetBrains Mono"/>
              </a:rPr>
              <a:t>name: 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'manage_categories'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</a:t>
            </a:r>
            <a:r>
              <a:rPr b="0" lang="fr-FR" sz="1600" spc="-1" strike="noStrike">
                <a:solidFill>
                  <a:srgbClr val="b3ae60"/>
                </a:solidFill>
                <a:latin typeface="JetBrains Mono"/>
                <a:ea typeface="JetBrains Mono"/>
              </a:rPr>
              <a:t>]</a:t>
            </a:r>
            <a:br>
              <a:rPr sz="1600"/>
            </a:b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public function </a:t>
            </a:r>
            <a:r>
              <a:rPr b="0" lang="fr-FR" sz="1600" spc="-1" strike="noStrike">
                <a:solidFill>
                  <a:srgbClr val="56a8f5"/>
                </a:solidFill>
                <a:latin typeface="JetBrains Mono"/>
                <a:ea typeface="JetBrains Mono"/>
              </a:rPr>
              <a:t>manageCategories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CategorieRepository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$categoryRepository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): Response {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600" spc="-1" strike="noStrike">
                <a:solidFill>
                  <a:srgbClr val="7a7e85"/>
                </a:solidFill>
                <a:latin typeface="JetBrains Mono"/>
                <a:ea typeface="JetBrains Mono"/>
              </a:rPr>
              <a:t>// Récupérer toutes les catégories depuis la base de données</a:t>
            </a:r>
            <a:br>
              <a:rPr sz="1600"/>
            </a:br>
            <a:r>
              <a:rPr b="0" lang="fr-FR" sz="1600" spc="-1" strike="noStrike">
                <a:solidFill>
                  <a:srgbClr val="7a7e85"/>
                </a:solidFill>
                <a:latin typeface="JetBrains Mono"/>
                <a:ea typeface="JetBrains Mono"/>
              </a:rPr>
              <a:t>   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$categories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=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$categoryRepository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findAll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();</a:t>
            </a:r>
            <a:br>
              <a:rPr sz="1600"/>
            </a:b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return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$this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render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'admin_classification/manage_categories.html.twig'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 [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'categories'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=&gt;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$categories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]);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}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6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87" name=""/>
          <p:cNvSpPr/>
          <p:nvPr/>
        </p:nvSpPr>
        <p:spPr>
          <a:xfrm>
            <a:off x="0" y="540288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129CB3BA-31AE-4B2D-9724-2158DF4FD50A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6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"/>
          <p:cNvSpPr/>
          <p:nvPr/>
        </p:nvSpPr>
        <p:spPr>
          <a:xfrm>
            <a:off x="0" y="0"/>
            <a:ext cx="10078920" cy="5668920"/>
          </a:xfrm>
          <a:prstGeom prst="rect">
            <a:avLst/>
          </a:prstGeom>
          <a:solidFill>
            <a:srgbClr val="1c1c1c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fr-FR" sz="4000" spc="-1" strike="noStrike">
                <a:solidFill>
                  <a:srgbClr val="dddddd"/>
                </a:solidFill>
                <a:latin typeface="Bangers"/>
                <a:ea typeface="JetBrains Mono"/>
              </a:rPr>
              <a:t>update</a:t>
            </a:r>
            <a:endParaRPr b="0" lang="fr-FR" sz="4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b3ae60"/>
                </a:solidFill>
                <a:latin typeface="JetBrains Mono"/>
                <a:ea typeface="JetBrains Mono"/>
              </a:rPr>
              <a:t>#[Route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'/modifier_categorie/{id}'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 </a:t>
            </a:r>
            <a:r>
              <a:rPr b="0" lang="fr-FR" sz="1600" spc="-1" strike="noStrike">
                <a:solidFill>
                  <a:srgbClr val="467cda"/>
                </a:solidFill>
                <a:latin typeface="JetBrains Mono"/>
                <a:ea typeface="JetBrains Mono"/>
              </a:rPr>
              <a:t>name: 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'update_category'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</a:t>
            </a:r>
            <a:r>
              <a:rPr b="0" lang="fr-FR" sz="1600" spc="-1" strike="noStrike">
                <a:solidFill>
                  <a:srgbClr val="b3ae60"/>
                </a:solidFill>
                <a:latin typeface="JetBrains Mono"/>
                <a:ea typeface="JetBrains Mono"/>
              </a:rPr>
              <a:t>]</a:t>
            </a:r>
            <a:br>
              <a:rPr sz="1600"/>
            </a:b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public function </a:t>
            </a:r>
            <a:r>
              <a:rPr b="0" lang="fr-FR" sz="1600" spc="-1" strike="noStrike">
                <a:solidFill>
                  <a:srgbClr val="56a8f5"/>
                </a:solidFill>
                <a:latin typeface="JetBrains Mono"/>
                <a:ea typeface="JetBrains Mono"/>
              </a:rPr>
              <a:t>updateCategory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Request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$request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EntityManagerInterface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$entityManager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int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$id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): Response {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$category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=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$entityManager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getRepository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(Categorie::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class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)-&gt;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find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$id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);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if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(!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$category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 {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throw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$this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createNotFoundException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'La catégorie n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\'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existe pas.'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);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}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$updateCategoryForm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=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$this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createForm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(CategoryType::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class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$category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);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$updateCategoryForm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handleRequest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$request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);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if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$updateCategoryForm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isSubmitted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() &amp;&amp;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$updateCategoryForm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isValid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()) {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$entityManager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flush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();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return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$this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redirectToRoute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'admin_classification_manage_categories'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);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}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return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$this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render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'admin_classification/update-category.html.twig'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 [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'updateCategoryForm'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=&gt;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$updateCategoryForm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createView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(),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]);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}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89" name=""/>
          <p:cNvSpPr/>
          <p:nvPr/>
        </p:nvSpPr>
        <p:spPr>
          <a:xfrm>
            <a:off x="0" y="540072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6608F1E0-C54F-479C-9FFF-6B743B300ADE}" type="slidenum">
              <a:rPr b="0" lang="fr-FR" sz="1800" spc="-1" strike="noStrike">
                <a:solidFill>
                  <a:srgbClr val="dddddd"/>
                </a:solidFill>
                <a:latin typeface="Ubuntu Mono"/>
                <a:ea typeface="DejaVu Sans"/>
              </a:rPr>
              <a:t>6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1" name=""/>
          <p:cNvSpPr/>
          <p:nvPr/>
        </p:nvSpPr>
        <p:spPr>
          <a:xfrm>
            <a:off x="0" y="540288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43662519-6A38-4969-B286-EEC72718B947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6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"/>
          <p:cNvSpPr/>
          <p:nvPr/>
        </p:nvSpPr>
        <p:spPr>
          <a:xfrm>
            <a:off x="0" y="0"/>
            <a:ext cx="10078920" cy="5668920"/>
          </a:xfrm>
          <a:prstGeom prst="rect">
            <a:avLst/>
          </a:prstGeom>
          <a:solidFill>
            <a:srgbClr val="1c1c1c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fr-FR" sz="4000" spc="-1" strike="noStrike">
                <a:solidFill>
                  <a:srgbClr val="dddddd"/>
                </a:solidFill>
                <a:latin typeface="Bangers"/>
                <a:ea typeface="JetBrains Mono"/>
              </a:rPr>
              <a:t>delete</a:t>
            </a:r>
            <a:endParaRPr b="0" lang="fr-FR" sz="4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b3ae60"/>
                </a:solidFill>
                <a:latin typeface="JetBrains Mono"/>
                <a:ea typeface="JetBrains Mono"/>
              </a:rPr>
              <a:t>#[Route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'/supprimer_categorie/{id}'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 </a:t>
            </a:r>
            <a:r>
              <a:rPr b="0" lang="fr-FR" sz="1600" spc="-1" strike="noStrike">
                <a:solidFill>
                  <a:srgbClr val="467cda"/>
                </a:solidFill>
                <a:latin typeface="JetBrains Mono"/>
                <a:ea typeface="JetBrains Mono"/>
              </a:rPr>
              <a:t>name: 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'remove_category'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</a:t>
            </a:r>
            <a:r>
              <a:rPr b="0" lang="fr-FR" sz="1600" spc="-1" strike="noStrike">
                <a:solidFill>
                  <a:srgbClr val="b3ae60"/>
                </a:solidFill>
                <a:latin typeface="JetBrains Mono"/>
                <a:ea typeface="JetBrains Mono"/>
              </a:rPr>
              <a:t>]</a:t>
            </a:r>
            <a:br>
              <a:rPr sz="1600"/>
            </a:b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public function </a:t>
            </a:r>
            <a:r>
              <a:rPr b="0" lang="fr-FR" sz="1600" spc="-1" strike="noStrike">
                <a:solidFill>
                  <a:srgbClr val="56a8f5"/>
                </a:solidFill>
                <a:latin typeface="JetBrains Mono"/>
                <a:ea typeface="JetBrains Mono"/>
              </a:rPr>
              <a:t>removeCategory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EntityManagerInterface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$entityManager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int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$id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): Response {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$category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=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$entityManager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getRepository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(Categorie::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class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)-&gt;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find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$id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);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if 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$category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 {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$entityManager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remove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$category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);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$entityManager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flush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();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$this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addFlash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'success'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 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'La catégorie a été supprimée avec succès.'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);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return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$this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redirectToRoute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'admin_classification_manage_categories'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);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}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$this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addFlash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'error'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 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'La catégorie n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\'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existe pas.'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);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6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return </a:t>
            </a:r>
            <a:r>
              <a:rPr b="0" lang="fr-FR" sz="1600" spc="-1" strike="noStrike">
                <a:solidFill>
                  <a:srgbClr val="9876aa"/>
                </a:solidFill>
                <a:latin typeface="JetBrains Mono"/>
                <a:ea typeface="JetBrains Mono"/>
              </a:rPr>
              <a:t>$this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-&gt;</a:t>
            </a:r>
            <a:r>
              <a:rPr b="0" lang="fr-FR" sz="1600" spc="-1" strike="noStrike">
                <a:solidFill>
                  <a:srgbClr val="57aaf7"/>
                </a:solidFill>
                <a:latin typeface="JetBrains Mono"/>
                <a:ea typeface="JetBrains Mono"/>
              </a:rPr>
              <a:t>redirectToRoute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6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'admin_classification_manage_categories'</a:t>
            </a: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);</a:t>
            </a:r>
            <a:br>
              <a:rPr sz="1600"/>
            </a:br>
            <a:r>
              <a:rPr b="0" lang="fr-FR" sz="16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}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3" name=""/>
          <p:cNvSpPr/>
          <p:nvPr/>
        </p:nvSpPr>
        <p:spPr>
          <a:xfrm>
            <a:off x="0" y="540072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6D436FA2-5161-450F-8D5D-2CE4BE6BDE69}" type="slidenum">
              <a:rPr b="0" lang="fr-FR" sz="1800" spc="-1" strike="noStrike">
                <a:solidFill>
                  <a:srgbClr val="dddddd"/>
                </a:solidFill>
                <a:latin typeface="Ubuntu Mono"/>
                <a:ea typeface="DejaVu Sans"/>
              </a:rPr>
              <a:t>6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5" name=""/>
          <p:cNvSpPr/>
          <p:nvPr/>
        </p:nvSpPr>
        <p:spPr>
          <a:xfrm>
            <a:off x="0" y="540252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576468B7-669F-4BEE-8215-246090AEF3D5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6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"/>
          <p:cNvSpPr/>
          <p:nvPr/>
        </p:nvSpPr>
        <p:spPr>
          <a:xfrm>
            <a:off x="6840000" y="1440000"/>
            <a:ext cx="2351520" cy="718920"/>
          </a:xfrm>
          <a:prstGeom prst="wedgeEllipseCallout">
            <a:avLst>
              <a:gd name="adj1" fmla="val -63523"/>
              <a:gd name="adj2" fmla="val 65041"/>
            </a:avLst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111111"/>
                </a:solidFill>
                <a:latin typeface="Ubuntu Mono"/>
                <a:ea typeface="DejaVu Sans"/>
              </a:rPr>
              <a:t>Dans le contrôleur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7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98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8920" cy="12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Bangers"/>
              </a:rPr>
              <a:t>Méthode Get</a:t>
            </a: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99" name=""/>
          <p:cNvSpPr/>
          <p:nvPr/>
        </p:nvSpPr>
        <p:spPr>
          <a:xfrm>
            <a:off x="0" y="540252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D9722B44-DA9E-48EB-8802-CB5B792F56F9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6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0" name=""/>
          <p:cNvSpPr/>
          <p:nvPr/>
        </p:nvSpPr>
        <p:spPr>
          <a:xfrm>
            <a:off x="540000" y="1800000"/>
            <a:ext cx="5938920" cy="1078920"/>
          </a:xfrm>
          <a:prstGeom prst="rect">
            <a:avLst/>
          </a:prstGeom>
          <a:solidFill>
            <a:srgbClr val="111111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b3ae60"/>
                </a:solidFill>
                <a:latin typeface="JetBrains Mono"/>
                <a:ea typeface="JetBrains Mono"/>
              </a:rPr>
              <a:t>#[Route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'/admin'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 </a:t>
            </a:r>
            <a:r>
              <a:rPr b="0" lang="fr-FR" sz="1000" spc="-1" strike="noStrike">
                <a:solidFill>
                  <a:srgbClr val="467cda"/>
                </a:solidFill>
                <a:latin typeface="JetBrains Mono"/>
                <a:ea typeface="JetBrains Mono"/>
              </a:rPr>
              <a:t>name: 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'admin_'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</a:t>
            </a:r>
            <a:r>
              <a:rPr b="0" lang="fr-FR" sz="1000" spc="-1" strike="noStrike">
                <a:solidFill>
                  <a:srgbClr val="b3ae60"/>
                </a:solidFill>
                <a:latin typeface="JetBrains Mono"/>
                <a:ea typeface="JetBrains Mono"/>
              </a:rPr>
              <a:t>]</a:t>
            </a:r>
            <a:br>
              <a:rPr sz="1000"/>
            </a:b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class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AdminShowcaseController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extends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AbstractController</a:t>
            </a: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</a:t>
            </a: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// Autres méthodes</a:t>
            </a:r>
            <a:r>
              <a:rPr b="0" lang="fr-FR" sz="1000" spc="-1" strike="noStrike">
                <a:solidFill>
                  <a:srgbClr val="b3ae60"/>
                </a:solidFill>
                <a:latin typeface="JetBrains Mono"/>
                <a:ea typeface="JetBrains Mono"/>
              </a:rPr>
              <a:t>	</a:t>
            </a: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b3ae60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b3ae60"/>
                </a:solidFill>
                <a:latin typeface="JetBrains Mono"/>
                <a:ea typeface="JetBrains Mono"/>
              </a:rPr>
              <a:t>#[Route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'/modifier_article/{id}'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 </a:t>
            </a:r>
            <a:r>
              <a:rPr b="0" lang="fr-FR" sz="1000" spc="-1" strike="noStrike">
                <a:solidFill>
                  <a:srgbClr val="467cda"/>
                </a:solidFill>
                <a:latin typeface="JetBrains Mono"/>
                <a:ea typeface="JetBrains Mono"/>
              </a:rPr>
              <a:t>name: 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'update_article'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</a:t>
            </a:r>
            <a:r>
              <a:rPr b="0" lang="fr-FR" sz="1000" spc="-1" strike="noStrike">
                <a:solidFill>
                  <a:srgbClr val="b3ae60"/>
                </a:solidFill>
                <a:latin typeface="JetBrains Mono"/>
                <a:ea typeface="JetBrains Mono"/>
              </a:rPr>
              <a:t>]</a:t>
            </a: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1" name=""/>
          <p:cNvSpPr/>
          <p:nvPr/>
        </p:nvSpPr>
        <p:spPr>
          <a:xfrm>
            <a:off x="2880000" y="3240000"/>
            <a:ext cx="6839280" cy="1798920"/>
          </a:xfrm>
          <a:prstGeom prst="rect">
            <a:avLst/>
          </a:prstGeom>
          <a:solidFill>
            <a:srgbClr val="111111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{%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if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is_granted(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'ROLE_ADMIN'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 %}</a:t>
            </a:r>
            <a:br>
              <a:rPr sz="1000"/>
            </a:b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&lt;div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class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="boutons"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</a:t>
            </a:r>
            <a:r>
              <a:rPr b="0" lang="fr-FR" sz="1000" spc="-1" strike="noStrike">
                <a:solidFill>
                  <a:srgbClr val="7a7e85"/>
                </a:solidFill>
                <a:latin typeface="JetBrains Mono"/>
                <a:ea typeface="JetBrains Mono"/>
              </a:rPr>
              <a:t>{# Bouton pour rediriger vers le formulaire d'édition avec l'ID de l'article #}</a:t>
            </a:r>
            <a:br>
              <a:rPr sz="1000"/>
            </a:br>
            <a:r>
              <a:rPr b="0" lang="fr-FR" sz="1000" spc="-1" strike="noStrike">
                <a:solidFill>
                  <a:srgbClr val="7a7e85"/>
                </a:solidFill>
                <a:latin typeface="JetBrains Mono"/>
                <a:ea typeface="JetBrains Mono"/>
              </a:rPr>
              <a:t>        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&lt;a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href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{{ path(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'admin_update_article'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 {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'id'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: information.id}) }}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"</a:t>
            </a:r>
            <a:br>
              <a:rPr sz="1000"/>
            </a:b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          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class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="btn btn-outline-info"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title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="Modifier l'article"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    &lt;i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class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="fas fa-edit"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&gt;&lt;/i&gt;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&lt;/a&gt;</a:t>
            </a: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&lt;/div&gt;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{%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endif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%}</a:t>
            </a: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2" name=""/>
          <p:cNvSpPr/>
          <p:nvPr/>
        </p:nvSpPr>
        <p:spPr>
          <a:xfrm flipH="1">
            <a:off x="718560" y="3780000"/>
            <a:ext cx="1798920" cy="718920"/>
          </a:xfrm>
          <a:prstGeom prst="wedgeEllipseCallout">
            <a:avLst>
              <a:gd name="adj1" fmla="val -69833"/>
              <a:gd name="adj2" fmla="val 62490"/>
            </a:avLst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111111"/>
                </a:solidFill>
                <a:latin typeface="Ubuntu Mono"/>
                <a:ea typeface="DejaVu Sans"/>
              </a:rPr>
              <a:t>Dans la vue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10078920" cy="8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Bangers"/>
              </a:rPr>
              <a:t>Méthode Post</a:t>
            </a: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5" name=""/>
          <p:cNvSpPr/>
          <p:nvPr/>
        </p:nvSpPr>
        <p:spPr>
          <a:xfrm>
            <a:off x="0" y="540252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BCDB4C1F-4DFB-4475-918F-F0A8182DEF54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6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6" name=""/>
          <p:cNvSpPr/>
          <p:nvPr/>
        </p:nvSpPr>
        <p:spPr>
          <a:xfrm>
            <a:off x="180000" y="1260000"/>
            <a:ext cx="6118920" cy="1078920"/>
          </a:xfrm>
          <a:prstGeom prst="rect">
            <a:avLst/>
          </a:prstGeom>
          <a:solidFill>
            <a:srgbClr val="111111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b3ae60"/>
                </a:solidFill>
                <a:latin typeface="JetBrains Mono"/>
                <a:ea typeface="JetBrains Mono"/>
              </a:rPr>
              <a:t>#[Route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'/admin'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 </a:t>
            </a:r>
            <a:r>
              <a:rPr b="0" lang="fr-FR" sz="1000" spc="-1" strike="noStrike">
                <a:solidFill>
                  <a:srgbClr val="467cda"/>
                </a:solidFill>
                <a:latin typeface="JetBrains Mono"/>
                <a:ea typeface="JetBrains Mono"/>
              </a:rPr>
              <a:t>name: 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'admin_'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</a:t>
            </a:r>
            <a:r>
              <a:rPr b="0" lang="fr-FR" sz="1000" spc="-1" strike="noStrike">
                <a:solidFill>
                  <a:srgbClr val="b3ae60"/>
                </a:solidFill>
                <a:latin typeface="JetBrains Mono"/>
                <a:ea typeface="JetBrains Mono"/>
              </a:rPr>
              <a:t>]</a:t>
            </a:r>
            <a:br>
              <a:rPr sz="1000"/>
            </a:b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class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AdminShowcaseController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extends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AbstractController</a:t>
            </a: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</a:t>
            </a: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// Autres méthodes</a:t>
            </a:r>
            <a:r>
              <a:rPr b="0" lang="fr-FR" sz="1000" spc="-1" strike="noStrike">
                <a:solidFill>
                  <a:srgbClr val="b3ae60"/>
                </a:solidFill>
                <a:latin typeface="JetBrains Mono"/>
                <a:ea typeface="JetBrains Mono"/>
              </a:rPr>
              <a:t>	</a:t>
            </a: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b3ae60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b3ae60"/>
                </a:solidFill>
                <a:latin typeface="JetBrains Mono"/>
                <a:ea typeface="JetBrains Mono"/>
              </a:rPr>
              <a:t>#[Route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'/remove_image'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 </a:t>
            </a:r>
            <a:r>
              <a:rPr b="0" lang="fr-FR" sz="1000" spc="-1" strike="noStrike">
                <a:solidFill>
                  <a:srgbClr val="467cda"/>
                </a:solidFill>
                <a:latin typeface="JetBrains Mono"/>
                <a:ea typeface="JetBrains Mono"/>
              </a:rPr>
              <a:t>name: 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'remove_image'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 </a:t>
            </a:r>
            <a:r>
              <a:rPr b="0" lang="fr-FR" sz="1000" spc="-1" strike="noStrike">
                <a:solidFill>
                  <a:srgbClr val="467cda"/>
                </a:solidFill>
                <a:latin typeface="JetBrains Mono"/>
                <a:ea typeface="JetBrains Mono"/>
              </a:rPr>
              <a:t>methods: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[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'POST'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])</a:t>
            </a:r>
            <a:r>
              <a:rPr b="0" lang="fr-FR" sz="1000" spc="-1" strike="noStrike">
                <a:solidFill>
                  <a:srgbClr val="b3ae60"/>
                </a:solidFill>
                <a:latin typeface="JetBrains Mono"/>
                <a:ea typeface="JetBrains Mono"/>
              </a:rPr>
              <a:t>]</a:t>
            </a: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7" name=""/>
          <p:cNvSpPr/>
          <p:nvPr/>
        </p:nvSpPr>
        <p:spPr>
          <a:xfrm>
            <a:off x="360360" y="2880000"/>
            <a:ext cx="9178920" cy="2158920"/>
          </a:xfrm>
          <a:prstGeom prst="rect">
            <a:avLst/>
          </a:prstGeom>
          <a:solidFill>
            <a:srgbClr val="111111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{%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if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is_granted(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'ROLE_ADMIN'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 %}</a:t>
            </a:r>
            <a:br>
              <a:rPr sz="1000"/>
            </a:b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&lt;div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class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="boutons"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&gt;</a:t>
            </a: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7a7e85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7a7e85"/>
                </a:solidFill>
                <a:latin typeface="JetBrains Mono"/>
                <a:ea typeface="JetBrains Mono"/>
              </a:rPr>
              <a:t>{# Bouton pour supprimer l'image #}</a:t>
            </a:r>
            <a:br>
              <a:rPr sz="1000"/>
            </a:br>
            <a:r>
              <a:rPr b="0" lang="fr-FR" sz="1000" spc="-1" strike="noStrike">
                <a:solidFill>
                  <a:srgbClr val="7a7e85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{%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if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information.nomImg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is not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empty %}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&lt;form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action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{{ path(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'admin_remove_image'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 }}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"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method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="post"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&lt;input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type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="hidden"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name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="oldFileName"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value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{{ information.nomImg }}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"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&lt;button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type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="submit"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class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="btn btn-outline-info"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title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="Supprimer l'image"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   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Supprimer l'image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&lt;/button&gt;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&lt;/form&gt;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	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{%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endif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%}</a:t>
            </a: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&lt;/div&gt;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{%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endif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%}</a:t>
            </a: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8" name=""/>
          <p:cNvSpPr/>
          <p:nvPr/>
        </p:nvSpPr>
        <p:spPr>
          <a:xfrm>
            <a:off x="6480000" y="1260000"/>
            <a:ext cx="2338920" cy="718920"/>
          </a:xfrm>
          <a:prstGeom prst="wedgeEllipseCallout">
            <a:avLst>
              <a:gd name="adj1" fmla="val -58458"/>
              <a:gd name="adj2" fmla="val 65990"/>
            </a:avLst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111111"/>
                </a:solidFill>
                <a:latin typeface="Ubuntu Mono"/>
                <a:ea typeface="DejaVu Sans"/>
              </a:rPr>
              <a:t>Dans le contrôleur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9" name=""/>
          <p:cNvSpPr/>
          <p:nvPr/>
        </p:nvSpPr>
        <p:spPr>
          <a:xfrm flipH="1">
            <a:off x="-720" y="3780000"/>
            <a:ext cx="2159280" cy="718920"/>
          </a:xfrm>
          <a:prstGeom prst="wedgeEllipseCallout">
            <a:avLst>
              <a:gd name="adj1" fmla="val -54449"/>
              <a:gd name="adj2" fmla="val 23450"/>
            </a:avLst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600" spc="-1" strike="noStrike">
                <a:solidFill>
                  <a:srgbClr val="111111"/>
                </a:solidFill>
                <a:latin typeface="Ubuntu Mono"/>
                <a:ea typeface="DejaVu Sans"/>
              </a:rPr>
              <a:t>Dans la vue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720000" y="360000"/>
            <a:ext cx="917892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3300" spc="-1" strike="noStrike">
                <a:solidFill>
                  <a:srgbClr val="000000"/>
                </a:solidFill>
                <a:latin typeface="Bangers"/>
              </a:rPr>
              <a:t>Sommaire</a:t>
            </a:r>
            <a:endParaRPr b="0" lang="fr-FR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6" name="PlaceHolder 2"/>
          <p:cNvSpPr>
            <a:spLocks noGrp="1"/>
          </p:cNvSpPr>
          <p:nvPr>
            <p:ph/>
          </p:nvPr>
        </p:nvSpPr>
        <p:spPr>
          <a:xfrm>
            <a:off x="540000" y="1080000"/>
            <a:ext cx="3994920" cy="395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3333"/>
          </a:bodyPr>
          <a:p>
            <a:pPr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endParaRPr b="0" lang="fr-FR" sz="16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1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</a:rPr>
              <a:t> Qui suis-je ?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3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</a:rPr>
              <a:t> Jouer en cœur d’Essonne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4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</a:rPr>
              <a:t> Projet PlayHub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5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</a:rPr>
              <a:t> Technologies utilisées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6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</a:rPr>
              <a:t> Planning prévisionnel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7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</a:rPr>
              <a:t> Maquette basse fidélité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8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</a:rPr>
              <a:t> Diagramme CUG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9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</a:rPr>
              <a:t> Diagramme CUD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10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</a:rPr>
              <a:t> Recherche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11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</a:rPr>
              <a:t> Architecture MVC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12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</a:rPr>
              <a:t> Schémas de base de données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7" name="PlaceHolder 3"/>
          <p:cNvSpPr>
            <a:spLocks noGrp="1"/>
          </p:cNvSpPr>
          <p:nvPr>
            <p:ph/>
          </p:nvPr>
        </p:nvSpPr>
        <p:spPr>
          <a:xfrm>
            <a:off x="4680000" y="900000"/>
            <a:ext cx="4138920" cy="449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75000"/>
          </a:bodyPr>
          <a:p>
            <a:pPr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13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</a:rPr>
              <a:t> Exemple de réalisation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14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</a:rPr>
              <a:t> CRUD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18 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</a:rPr>
              <a:t>Méthode Get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19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</a:rPr>
              <a:t> Méthode Post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20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</a:rPr>
              <a:t> IHM Liste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21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</a:rPr>
              <a:t> IHM formulaire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22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</a:rPr>
              <a:t> CSS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23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</a:rPr>
              <a:t> Rendu final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28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</a:rPr>
              <a:t> Planning rétrospectif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29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</a:rPr>
              <a:t> Conlusion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30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</a:rPr>
              <a:t> Questions/Réponses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1800" spc="-1" strike="noStrike">
                <a:solidFill>
                  <a:srgbClr val="eeeeee"/>
                </a:solidFill>
                <a:latin typeface="Ubuntu Mono"/>
              </a:rPr>
              <a:t>Liens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8" name="" descr=""/>
          <p:cNvPicPr/>
          <p:nvPr/>
        </p:nvPicPr>
        <p:blipFill>
          <a:blip r:embed="rId1"/>
          <a:stretch/>
        </p:blipFill>
        <p:spPr>
          <a:xfrm rot="37200">
            <a:off x="9011520" y="3244320"/>
            <a:ext cx="1063440" cy="2417400"/>
          </a:xfrm>
          <a:prstGeom prst="rect">
            <a:avLst/>
          </a:prstGeom>
          <a:ln w="18000">
            <a:noFill/>
          </a:ln>
        </p:spPr>
      </p:pic>
      <p:pic>
        <p:nvPicPr>
          <p:cNvPr id="389" name="" descr=""/>
          <p:cNvPicPr/>
          <p:nvPr/>
        </p:nvPicPr>
        <p:blipFill>
          <a:blip r:embed="rId2"/>
          <a:stretch/>
        </p:blipFill>
        <p:spPr>
          <a:xfrm rot="19428000">
            <a:off x="213480" y="4090680"/>
            <a:ext cx="538920" cy="291600"/>
          </a:xfrm>
          <a:prstGeom prst="rect">
            <a:avLst/>
          </a:prstGeom>
          <a:ln w="18000">
            <a:noFill/>
          </a:ln>
        </p:spPr>
      </p:pic>
      <p:pic>
        <p:nvPicPr>
          <p:cNvPr id="390" name="" descr=""/>
          <p:cNvPicPr/>
          <p:nvPr/>
        </p:nvPicPr>
        <p:blipFill>
          <a:blip r:embed="rId3"/>
          <a:srcRect l="21145" t="11944" r="21692" b="11855"/>
          <a:stretch/>
        </p:blipFill>
        <p:spPr>
          <a:xfrm>
            <a:off x="540000" y="2580120"/>
            <a:ext cx="358920" cy="478800"/>
          </a:xfrm>
          <a:prstGeom prst="rect">
            <a:avLst/>
          </a:prstGeom>
          <a:ln w="18000">
            <a:noFill/>
          </a:ln>
        </p:spPr>
      </p:pic>
      <p:pic>
        <p:nvPicPr>
          <p:cNvPr id="391" name="" descr=""/>
          <p:cNvPicPr/>
          <p:nvPr/>
        </p:nvPicPr>
        <p:blipFill>
          <a:blip r:embed="rId4"/>
          <a:srcRect l="24308" t="5599" r="24875" b="15030"/>
          <a:stretch/>
        </p:blipFill>
        <p:spPr>
          <a:xfrm>
            <a:off x="4680000" y="3969000"/>
            <a:ext cx="223560" cy="349920"/>
          </a:xfrm>
          <a:prstGeom prst="rect">
            <a:avLst/>
          </a:prstGeom>
          <a:ln w="18000">
            <a:noFill/>
          </a:ln>
        </p:spPr>
      </p:pic>
      <p:pic>
        <p:nvPicPr>
          <p:cNvPr id="392" name="" descr=""/>
          <p:cNvPicPr/>
          <p:nvPr/>
        </p:nvPicPr>
        <p:blipFill>
          <a:blip r:embed="rId5"/>
          <a:srcRect l="0" t="0" r="60096" b="0"/>
          <a:stretch/>
        </p:blipFill>
        <p:spPr>
          <a:xfrm>
            <a:off x="4680360" y="4680000"/>
            <a:ext cx="358560" cy="451080"/>
          </a:xfrm>
          <a:prstGeom prst="rect">
            <a:avLst/>
          </a:prstGeom>
          <a:ln w="18000">
            <a:noFill/>
          </a:ln>
        </p:spPr>
      </p:pic>
      <p:sp>
        <p:nvSpPr>
          <p:cNvPr id="393" name=""/>
          <p:cNvSpPr/>
          <p:nvPr/>
        </p:nvSpPr>
        <p:spPr>
          <a:xfrm>
            <a:off x="4869360" y="541332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394" name=""/>
          <p:cNvSpPr/>
          <p:nvPr/>
        </p:nvSpPr>
        <p:spPr>
          <a:xfrm>
            <a:off x="0" y="540000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18728908-3B2D-4EF2-BBC8-CD03D2D95614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2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"/>
          <p:cNvSpPr/>
          <p:nvPr/>
        </p:nvSpPr>
        <p:spPr>
          <a:xfrm>
            <a:off x="0" y="0"/>
            <a:ext cx="10078920" cy="5668920"/>
          </a:xfrm>
          <a:prstGeom prst="rect">
            <a:avLst/>
          </a:prstGeom>
          <a:solidFill>
            <a:srgbClr val="111111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fr-FR" sz="4000" spc="-1" strike="noStrike">
                <a:solidFill>
                  <a:srgbClr val="bcbec4"/>
                </a:solidFill>
                <a:latin typeface="Bangers"/>
                <a:ea typeface="JetBrains Mono"/>
              </a:rPr>
              <a:t>IHM liste</a:t>
            </a:r>
            <a:endParaRPr b="0" lang="fr-FR" sz="4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{%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extends 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'base.html.twig'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%}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{%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block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title %} Gérer les catégories {%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endblock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%}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{%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block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content %}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&lt;h2&gt;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Gérer les catégories 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&lt;i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class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="fas fa-lock blue"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&gt;&lt;/i&gt;&lt;/h2&gt;</a:t>
            </a:r>
            <a:br>
              <a:rPr sz="1000"/>
            </a:b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{%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if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is_granted(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'ROLE_ADMIN'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 %}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&lt;div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class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="boutons"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    &lt;a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href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{{ path(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'admin_classification_add_category'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 }}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"</a:t>
            </a:r>
            <a:br>
              <a:rPr sz="1000"/>
            </a:b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              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class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="btn btn-outline-info"</a:t>
            </a:r>
            <a:br>
              <a:rPr sz="1000"/>
            </a:b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              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title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="Ajouter une catégorie"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       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Ajouter une catégorie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    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&lt;/a&gt;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&lt;/div&gt;</a:t>
            </a:r>
            <a:br>
              <a:rPr sz="1000"/>
            </a:b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{%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for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categorie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in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categories %}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    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&lt;ul&gt;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        &lt;li&gt;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           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{{ categorie.nomCategorie }}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            </a:t>
            </a:r>
            <a:r>
              <a:rPr b="0" lang="fr-FR" sz="1000" spc="-1" strike="noStrike">
                <a:solidFill>
                  <a:srgbClr val="7a7e85"/>
                </a:solidFill>
                <a:latin typeface="JetBrains Mono"/>
                <a:ea typeface="JetBrains Mono"/>
              </a:rPr>
              <a:t>{# Bouton pour rediriger vers le formulaire d'édition avec l'ID de la catégorie #}</a:t>
            </a:r>
            <a:br>
              <a:rPr sz="1000"/>
            </a:br>
            <a:r>
              <a:rPr b="0" lang="fr-FR" sz="1000" spc="-1" strike="noStrike">
                <a:solidFill>
                  <a:srgbClr val="7a7e85"/>
                </a:solidFill>
                <a:latin typeface="JetBrains Mono"/>
                <a:ea typeface="JetBrains Mono"/>
              </a:rPr>
              <a:t>                    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&lt;a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href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{{ path(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'admin_classification_update_category'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 {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'id'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: categorie.id}) }}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"</a:t>
            </a:r>
            <a:br>
              <a:rPr sz="1000"/>
            </a:b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                      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class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="btn btn-outline-info"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title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="Modifier la catégorie"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                &lt;i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class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="fas fa-edit"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&gt;&lt;/i&gt;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            &lt;/a&gt;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            </a:t>
            </a:r>
            <a:r>
              <a:rPr b="0" lang="fr-FR" sz="1000" spc="-1" strike="noStrike">
                <a:solidFill>
                  <a:srgbClr val="7a7e85"/>
                </a:solidFill>
                <a:latin typeface="JetBrains Mono"/>
                <a:ea typeface="JetBrains Mono"/>
              </a:rPr>
              <a:t>{# Bouton pour supprimer la catégorie avec son ID #}</a:t>
            </a:r>
            <a:br>
              <a:rPr sz="1000"/>
            </a:br>
            <a:r>
              <a:rPr b="0" lang="fr-FR" sz="1000" spc="-1" strike="noStrike">
                <a:solidFill>
                  <a:srgbClr val="7a7e85"/>
                </a:solidFill>
                <a:latin typeface="JetBrains Mono"/>
                <a:ea typeface="JetBrains Mono"/>
              </a:rPr>
              <a:t>                    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&lt;a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href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{{ path(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'admin_classification_remove_category'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, {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'id'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: categorie.id}) }}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"</a:t>
            </a:r>
            <a:br>
              <a:rPr sz="1000"/>
            </a:b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                      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class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="btn btn-outline-info"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title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="Supprimer la catégorie"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                &lt;i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class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="fas fa-trash-alt"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&gt;&lt;/i&gt;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            &lt;/a&gt;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        &lt;/li&gt;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    &lt;/ul&gt;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{%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endfor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%}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{%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endif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%}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{%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endblock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%}</a:t>
            </a:r>
            <a:br>
              <a:rPr sz="1000"/>
            </a:b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1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2" name=""/>
          <p:cNvSpPr/>
          <p:nvPr/>
        </p:nvSpPr>
        <p:spPr>
          <a:xfrm>
            <a:off x="0" y="540252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883079BE-FB81-430A-99E0-6CEF656722CB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6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"/>
          <p:cNvSpPr/>
          <p:nvPr/>
        </p:nvSpPr>
        <p:spPr>
          <a:xfrm>
            <a:off x="0" y="0"/>
            <a:ext cx="10078920" cy="5668920"/>
          </a:xfrm>
          <a:prstGeom prst="rect">
            <a:avLst/>
          </a:prstGeom>
          <a:solidFill>
            <a:srgbClr val="111111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t">
            <a:noAutofit/>
          </a:bodyPr>
          <a:p>
            <a:pPr algn="r">
              <a:lnSpc>
                <a:spcPct val="100000"/>
              </a:lnSpc>
            </a:pPr>
            <a:r>
              <a:rPr b="0" lang="fr-FR" sz="4000" spc="-1" strike="noStrike">
                <a:solidFill>
                  <a:srgbClr val="bcbec4"/>
                </a:solidFill>
                <a:latin typeface="Bangers"/>
                <a:ea typeface="JetBrains Mono"/>
              </a:rPr>
              <a:t>IHM formulaire</a:t>
            </a:r>
            <a:endParaRPr b="0" lang="fr-FR" sz="4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{%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extends 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'base.html.twig'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%}</a:t>
            </a:r>
            <a:br>
              <a:rPr sz="1000"/>
            </a:b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{%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block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title %} Modifier une catégorie {%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endblock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%}</a:t>
            </a:r>
            <a:br>
              <a:rPr sz="1000"/>
            </a:b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{%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block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content %}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&lt;h2&gt;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Modifier une catégorie 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&lt;i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class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="fas fa-lock blue"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&gt;&lt;/i&gt;&lt;/h2&gt;</a:t>
            </a:r>
            <a:br>
              <a:rPr sz="1000"/>
            </a:b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{{ form_start(updateCategoryForm) }}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{{ form_label(updateCategoryForm.nom_categorie) }}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{{ form_widget(updateCategoryForm.nom_categorie) }}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&lt;div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class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="boutons"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    &lt;button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       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type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="submit"</a:t>
            </a:r>
            <a:br>
              <a:rPr sz="1000"/>
            </a:b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               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class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="btn btn-outline-info"</a:t>
            </a:r>
            <a:br>
              <a:rPr sz="1000"/>
            </a:b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               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title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="Valider"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       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Valider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    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&lt;/button&gt;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    &lt;/div&gt;</a:t>
            </a:r>
            <a:br>
              <a:rPr sz="1000"/>
            </a:b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   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{{ form_end(updateCategoryForm) }}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{% </a:t>
            </a: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endblock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%}</a:t>
            </a: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4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5" name=""/>
          <p:cNvSpPr/>
          <p:nvPr/>
        </p:nvSpPr>
        <p:spPr>
          <a:xfrm>
            <a:off x="0" y="540252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A097DB7C-082C-4308-AF2A-6BB2E6798C3E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6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"/>
          <p:cNvSpPr/>
          <p:nvPr/>
        </p:nvSpPr>
        <p:spPr>
          <a:xfrm>
            <a:off x="1980000" y="1440000"/>
            <a:ext cx="3958920" cy="3415320"/>
          </a:xfrm>
          <a:prstGeom prst="rect">
            <a:avLst/>
          </a:prstGeom>
          <a:solidFill>
            <a:srgbClr val="111111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.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colonnes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display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: 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flex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;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flex-direction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: 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row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;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justify-content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: 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space-between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;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}</a:t>
            </a: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7a7e85"/>
                </a:solidFill>
                <a:latin typeface="JetBrains Mono"/>
                <a:ea typeface="JetBrains Mono"/>
              </a:rPr>
              <a:t>/* @media */</a:t>
            </a:r>
            <a:br>
              <a:rPr sz="1000"/>
            </a:br>
            <a:r>
              <a:rPr b="0" lang="fr-FR" sz="1000" spc="-1" strike="noStrike">
                <a:solidFill>
                  <a:srgbClr val="7a7e85"/>
                </a:solidFill>
                <a:latin typeface="JetBrains Mono"/>
                <a:ea typeface="JetBrains Mono"/>
              </a:rPr>
              <a:t>/* Styles pour les écrans mobiles */</a:t>
            </a:r>
            <a:br>
              <a:rPr sz="1000"/>
            </a:br>
            <a:r>
              <a:rPr b="0" lang="fr-FR" sz="1000" spc="-1" strike="noStrike">
                <a:solidFill>
                  <a:srgbClr val="cf8e6d"/>
                </a:solidFill>
                <a:latin typeface="JetBrains Mono"/>
                <a:ea typeface="JetBrains Mono"/>
              </a:rPr>
              <a:t>@media 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screen 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and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(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max-width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: </a:t>
            </a:r>
            <a:r>
              <a:rPr b="0" lang="fr-FR" sz="1000" spc="-1" strike="noStrike">
                <a:solidFill>
                  <a:srgbClr val="2aacb8"/>
                </a:solidFill>
                <a:latin typeface="JetBrains Mono"/>
                <a:ea typeface="JetBrains Mono"/>
              </a:rPr>
              <a:t>480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px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) {</a:t>
            </a:r>
            <a:br>
              <a:rPr sz="1000"/>
            </a:br>
            <a:br>
              <a:rPr sz="1000"/>
            </a:br>
            <a:r>
              <a:rPr b="0" lang="fr-FR" sz="1000" spc="-1" strike="noStrike">
                <a:solidFill>
                  <a:srgbClr val="7a7e85"/>
                </a:solidFill>
                <a:latin typeface="JetBrains Mono"/>
                <a:ea typeface="JetBrains Mono"/>
              </a:rPr>
              <a:t>   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.</a:t>
            </a:r>
            <a:r>
              <a:rPr b="0" lang="fr-FR" sz="1000" spc="-1" strike="noStrike">
                <a:solidFill>
                  <a:srgbClr val="d5b778"/>
                </a:solidFill>
                <a:latin typeface="JetBrains Mono"/>
                <a:ea typeface="JetBrains Mono"/>
              </a:rPr>
              <a:t>colonnes 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{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display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: 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flex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;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flex-direction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: 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column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;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    </a:t>
            </a:r>
            <a:r>
              <a:rPr b="0" lang="fr-FR" sz="1000" spc="-1" strike="noStrike">
                <a:solidFill>
                  <a:srgbClr val="bababa"/>
                </a:solidFill>
                <a:latin typeface="JetBrains Mono"/>
                <a:ea typeface="JetBrains Mono"/>
              </a:rPr>
              <a:t>justify-content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: </a:t>
            </a:r>
            <a:r>
              <a:rPr b="0" lang="fr-FR" sz="1000" spc="-1" strike="noStrike">
                <a:solidFill>
                  <a:srgbClr val="6aab73"/>
                </a:solidFill>
                <a:latin typeface="JetBrains Mono"/>
                <a:ea typeface="JetBrains Mono"/>
              </a:rPr>
              <a:t>space-between</a:t>
            </a: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;</a:t>
            </a:r>
            <a:br>
              <a:rPr sz="1000"/>
            </a:br>
            <a:r>
              <a:rPr b="0" lang="fr-FR" sz="1000" spc="-1" strike="noStrike">
                <a:solidFill>
                  <a:srgbClr val="bcbec4"/>
                </a:solidFill>
                <a:latin typeface="JetBrains Mono"/>
                <a:ea typeface="JetBrains Mono"/>
              </a:rPr>
              <a:t>    }</a:t>
            </a:r>
            <a:br>
              <a:rPr sz="1000"/>
            </a:br>
            <a:endParaRPr b="0" lang="fr-FR" sz="10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17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18" name="PlaceHolder 1"/>
          <p:cNvSpPr>
            <a:spLocks noGrp="1"/>
          </p:cNvSpPr>
          <p:nvPr>
            <p:ph type="title"/>
          </p:nvPr>
        </p:nvSpPr>
        <p:spPr>
          <a:xfrm>
            <a:off x="1620000" y="-36000"/>
            <a:ext cx="7198920" cy="93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Bangers"/>
              </a:rPr>
              <a:t>CSS</a:t>
            </a: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19" name="" descr=""/>
          <p:cNvPicPr/>
          <p:nvPr/>
        </p:nvPicPr>
        <p:blipFill>
          <a:blip r:embed="rId1"/>
          <a:stretch/>
        </p:blipFill>
        <p:spPr>
          <a:xfrm>
            <a:off x="7380000" y="2880000"/>
            <a:ext cx="1226880" cy="2788560"/>
          </a:xfrm>
          <a:prstGeom prst="rect">
            <a:avLst/>
          </a:prstGeom>
          <a:ln w="18000">
            <a:noFill/>
          </a:ln>
        </p:spPr>
      </p:pic>
      <p:sp>
        <p:nvSpPr>
          <p:cNvPr id="520" name=""/>
          <p:cNvSpPr/>
          <p:nvPr/>
        </p:nvSpPr>
        <p:spPr>
          <a:xfrm>
            <a:off x="0" y="540252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C3225612-9049-4921-8F6F-A9419C0A71EE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&lt;numéro&gt;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1" name=""/>
          <p:cNvSpPr/>
          <p:nvPr/>
        </p:nvSpPr>
        <p:spPr>
          <a:xfrm rot="20559000">
            <a:off x="-294480" y="124920"/>
            <a:ext cx="2052360" cy="1078920"/>
          </a:xfrm>
          <a:custGeom>
            <a:avLst/>
            <a:gdLst>
              <a:gd name="textAreaLeft" fmla="*/ 0 w 2052360"/>
              <a:gd name="textAreaRight" fmla="*/ 2053440 w 2052360"/>
              <a:gd name="textAreaTop" fmla="*/ 0 h 1078920"/>
              <a:gd name="textAreaBottom" fmla="*/ 1080000 h 1078920"/>
            </a:gdLst>
            <a:ahLst/>
            <a:rect l="textAreaLeft" t="textAreaTop" r="textAreaRight" b="textAreaBottom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dddddd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Page 28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23" name=""/>
          <p:cNvSpPr/>
          <p:nvPr/>
        </p:nvSpPr>
        <p:spPr>
          <a:xfrm flipH="1">
            <a:off x="718560" y="3960000"/>
            <a:ext cx="4318920" cy="1078920"/>
          </a:xfrm>
          <a:prstGeom prst="wedgeEllipseCallout">
            <a:avLst>
              <a:gd name="adj1" fmla="val -56203"/>
              <a:gd name="adj2" fmla="val 37236"/>
            </a:avLst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http://www.jouerencoeurdessonne.fr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24" name="" descr=""/>
          <p:cNvPicPr/>
          <p:nvPr/>
        </p:nvPicPr>
        <p:blipFill>
          <a:blip r:embed="rId1"/>
          <a:stretch/>
        </p:blipFill>
        <p:spPr>
          <a:xfrm>
            <a:off x="5318280" y="2160"/>
            <a:ext cx="4760640" cy="5668920"/>
          </a:xfrm>
          <a:prstGeom prst="rect">
            <a:avLst/>
          </a:prstGeom>
          <a:ln w="18000">
            <a:noFill/>
          </a:ln>
        </p:spPr>
      </p:pic>
      <p:sp>
        <p:nvSpPr>
          <p:cNvPr id="525" name="PlaceHolder 1"/>
          <p:cNvSpPr>
            <a:spLocks noGrp="1"/>
          </p:cNvSpPr>
          <p:nvPr>
            <p:ph type="title"/>
          </p:nvPr>
        </p:nvSpPr>
        <p:spPr>
          <a:xfrm>
            <a:off x="1440000" y="1033200"/>
            <a:ext cx="2518920" cy="202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Bangers"/>
              </a:rPr>
              <a:t>Rendu </a:t>
            </a:r>
            <a:br>
              <a:rPr sz="4400"/>
            </a:br>
            <a:r>
              <a:rPr b="0" lang="fr-FR" sz="4400" spc="-1" strike="noStrike">
                <a:solidFill>
                  <a:srgbClr val="ffffff"/>
                </a:solidFill>
                <a:latin typeface="Bangers"/>
              </a:rPr>
              <a:t>final</a:t>
            </a:r>
            <a:br>
              <a:rPr sz="4400"/>
            </a:br>
            <a:r>
              <a:rPr b="0" lang="fr-FR" sz="4400" spc="-1" strike="noStrike">
                <a:solidFill>
                  <a:srgbClr val="ffffff"/>
                </a:solidFill>
                <a:latin typeface="Bangers"/>
              </a:rPr>
              <a:t>sur PC</a:t>
            </a: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26" name=""/>
          <p:cNvSpPr/>
          <p:nvPr/>
        </p:nvSpPr>
        <p:spPr>
          <a:xfrm>
            <a:off x="0" y="540252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A43EE966-EB22-4DBF-9A06-4ECB9F405C53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&lt;numéro&gt;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7" name="" descr=""/>
          <p:cNvPicPr/>
          <p:nvPr/>
        </p:nvPicPr>
        <p:blipFill>
          <a:blip r:embed="rId1"/>
          <a:stretch/>
        </p:blipFill>
        <p:spPr>
          <a:xfrm>
            <a:off x="0" y="2520"/>
            <a:ext cx="5847480" cy="5668560"/>
          </a:xfrm>
          <a:prstGeom prst="rect">
            <a:avLst/>
          </a:prstGeom>
          <a:ln w="18000">
            <a:noFill/>
          </a:ln>
        </p:spPr>
      </p:pic>
      <p:sp>
        <p:nvSpPr>
          <p:cNvPr id="528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29" name=""/>
          <p:cNvSpPr/>
          <p:nvPr/>
        </p:nvSpPr>
        <p:spPr>
          <a:xfrm>
            <a:off x="0" y="540216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70002084-DD8F-49E8-9ACE-FFA838F9E76B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&lt;numéro&gt;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0" name=""/>
          <p:cNvSpPr/>
          <p:nvPr/>
        </p:nvSpPr>
        <p:spPr>
          <a:xfrm>
            <a:off x="6300000" y="1260000"/>
            <a:ext cx="2878920" cy="1258920"/>
          </a:xfrm>
          <a:prstGeom prst="wedgeEllipseCallout">
            <a:avLst>
              <a:gd name="adj1" fmla="val -66384"/>
              <a:gd name="adj2" fmla="val 60879"/>
            </a:avLst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http://www.jouerencoeurdessonne.fr/ludotheque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32" name="" descr=""/>
          <p:cNvPicPr/>
          <p:nvPr/>
        </p:nvPicPr>
        <p:blipFill>
          <a:blip r:embed="rId1"/>
          <a:srcRect l="0" t="3129" r="0" b="0"/>
          <a:stretch/>
        </p:blipFill>
        <p:spPr>
          <a:xfrm>
            <a:off x="0" y="0"/>
            <a:ext cx="4794480" cy="5671080"/>
          </a:xfrm>
          <a:prstGeom prst="rect">
            <a:avLst/>
          </a:prstGeom>
          <a:ln w="18000">
            <a:noFill/>
          </a:ln>
        </p:spPr>
      </p:pic>
      <p:sp>
        <p:nvSpPr>
          <p:cNvPr id="533" name=""/>
          <p:cNvSpPr/>
          <p:nvPr/>
        </p:nvSpPr>
        <p:spPr>
          <a:xfrm>
            <a:off x="5400000" y="1080000"/>
            <a:ext cx="3418920" cy="1258920"/>
          </a:xfrm>
          <a:prstGeom prst="wedgeEllipseCallout">
            <a:avLst>
              <a:gd name="adj1" fmla="val -66912"/>
              <a:gd name="adj2" fmla="val 116009"/>
            </a:avLst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http://www.jouerencoeurdessonne.fr/details/8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4" name=""/>
          <p:cNvSpPr/>
          <p:nvPr/>
        </p:nvSpPr>
        <p:spPr>
          <a:xfrm>
            <a:off x="0" y="540216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EC045321-CDAB-41AF-B9BE-278CED62C8B3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&lt;numéro&gt;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" descr=""/>
          <p:cNvPicPr/>
          <p:nvPr/>
        </p:nvPicPr>
        <p:blipFill>
          <a:blip r:embed="rId1"/>
          <a:srcRect l="0" t="3126" r="0" b="0"/>
          <a:stretch/>
        </p:blipFill>
        <p:spPr>
          <a:xfrm>
            <a:off x="3592080" y="-2160"/>
            <a:ext cx="6486840" cy="5671080"/>
          </a:xfrm>
          <a:prstGeom prst="rect">
            <a:avLst/>
          </a:prstGeom>
          <a:ln w="18000">
            <a:noFill/>
          </a:ln>
        </p:spPr>
      </p:pic>
      <p:sp>
        <p:nvSpPr>
          <p:cNvPr id="536" name=""/>
          <p:cNvSpPr/>
          <p:nvPr/>
        </p:nvSpPr>
        <p:spPr>
          <a:xfrm>
            <a:off x="0" y="540108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7DEF9717-F776-4BBC-8CCD-D3F778A26090}" type="slidenum">
              <a:rPr b="0" lang="fr-FR" sz="1800" spc="-1" strike="noStrike">
                <a:solidFill>
                  <a:srgbClr val="dddddd"/>
                </a:solidFill>
                <a:latin typeface="Ubuntu Mono"/>
                <a:ea typeface="DejaVu Sans"/>
              </a:rPr>
              <a:t>&lt;numéro&gt;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7" name=""/>
          <p:cNvSpPr/>
          <p:nvPr/>
        </p:nvSpPr>
        <p:spPr>
          <a:xfrm flipH="1">
            <a:off x="-1440" y="1800000"/>
            <a:ext cx="3418920" cy="2158920"/>
          </a:xfrm>
          <a:prstGeom prst="wedgeEllipseCallout">
            <a:avLst>
              <a:gd name="adj1" fmla="val -55143"/>
              <a:gd name="adj2" fmla="val 97087"/>
            </a:avLst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http://www.jouerencoeurdessonne.fr/admin/emprunts/voir_tous?keyWordName=&amp;keyWordTitle=an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38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39" name=""/>
          <p:cNvSpPr/>
          <p:nvPr/>
        </p:nvSpPr>
        <p:spPr>
          <a:xfrm>
            <a:off x="0" y="540180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B8116798-787A-446E-B653-2F312060E99E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&lt;numéro&gt;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541" name="" descr=""/>
          <p:cNvPicPr/>
          <p:nvPr/>
        </p:nvPicPr>
        <p:blipFill>
          <a:blip r:embed="rId1"/>
          <a:stretch/>
        </p:blipFill>
        <p:spPr>
          <a:xfrm>
            <a:off x="5400000" y="0"/>
            <a:ext cx="2009880" cy="5668560"/>
          </a:xfrm>
          <a:prstGeom prst="rect">
            <a:avLst/>
          </a:prstGeom>
          <a:ln w="18000">
            <a:noFill/>
          </a:ln>
        </p:spPr>
      </p:pic>
      <p:pic>
        <p:nvPicPr>
          <p:cNvPr id="542" name="" descr=""/>
          <p:cNvPicPr/>
          <p:nvPr/>
        </p:nvPicPr>
        <p:blipFill>
          <a:blip r:embed="rId2"/>
          <a:stretch/>
        </p:blipFill>
        <p:spPr>
          <a:xfrm>
            <a:off x="8069040" y="360"/>
            <a:ext cx="2009880" cy="5668560"/>
          </a:xfrm>
          <a:prstGeom prst="rect">
            <a:avLst/>
          </a:prstGeom>
          <a:ln w="18000">
            <a:noFill/>
          </a:ln>
        </p:spPr>
      </p:pic>
      <p:sp>
        <p:nvSpPr>
          <p:cNvPr id="543" name="PlaceHolder 1"/>
          <p:cNvSpPr>
            <a:spLocks noGrp="1"/>
          </p:cNvSpPr>
          <p:nvPr>
            <p:ph type="title"/>
          </p:nvPr>
        </p:nvSpPr>
        <p:spPr>
          <a:xfrm>
            <a:off x="0" y="1942200"/>
            <a:ext cx="2668680" cy="2376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000" spc="-1" strike="noStrike">
                <a:solidFill>
                  <a:srgbClr val="ffffff"/>
                </a:solidFill>
                <a:latin typeface="Bangers"/>
              </a:rPr>
              <a:t>Rendu </a:t>
            </a:r>
            <a:br>
              <a:rPr sz="4000"/>
            </a:br>
            <a:r>
              <a:rPr b="0" lang="fr-FR" sz="4000" spc="-1" strike="noStrike">
                <a:solidFill>
                  <a:srgbClr val="ffffff"/>
                </a:solidFill>
                <a:latin typeface="Bangers"/>
              </a:rPr>
              <a:t>final</a:t>
            </a:r>
            <a:br>
              <a:rPr sz="4000"/>
            </a:br>
            <a:r>
              <a:rPr b="0" lang="fr-FR" sz="4000" spc="-1" strike="noStrike">
                <a:solidFill>
                  <a:srgbClr val="ffffff"/>
                </a:solidFill>
                <a:latin typeface="Bangers"/>
              </a:rPr>
              <a:t>sur téléphone</a:t>
            </a:r>
            <a:endParaRPr b="0" lang="fr-FR" sz="40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44" name="" descr=""/>
          <p:cNvPicPr/>
          <p:nvPr/>
        </p:nvPicPr>
        <p:blipFill>
          <a:blip r:embed="rId3"/>
          <a:stretch/>
        </p:blipFill>
        <p:spPr>
          <a:xfrm>
            <a:off x="2669040" y="0"/>
            <a:ext cx="2009880" cy="5668560"/>
          </a:xfrm>
          <a:prstGeom prst="rect">
            <a:avLst/>
          </a:prstGeom>
          <a:ln w="18000">
            <a:noFill/>
          </a:ln>
        </p:spPr>
      </p:pic>
      <p:sp>
        <p:nvSpPr>
          <p:cNvPr id="545" name=""/>
          <p:cNvSpPr/>
          <p:nvPr/>
        </p:nvSpPr>
        <p:spPr>
          <a:xfrm>
            <a:off x="0" y="540180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C6F5F23F-307E-48EA-9163-FE600096A43F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&lt;numéro&gt;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47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056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3300" spc="-1" strike="noStrike">
                <a:solidFill>
                  <a:srgbClr val="000000"/>
                </a:solidFill>
                <a:latin typeface="Bangers"/>
              </a:rPr>
              <a:t>Planning rétrospectif</a:t>
            </a:r>
            <a:endParaRPr b="0" lang="fr-FR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8" name="PlaceHolder 2"/>
          <p:cNvSpPr>
            <a:spLocks noGrp="1"/>
          </p:cNvSpPr>
          <p:nvPr>
            <p:ph/>
          </p:nvPr>
        </p:nvSpPr>
        <p:spPr>
          <a:xfrm>
            <a:off x="360000" y="1080000"/>
            <a:ext cx="9358920" cy="43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222" lnSpcReduction="10000"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Semaine 1 : analyse et conception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Semaine 2 : analyse et conception, création des entités et relations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Semaine 3 : configuration, rechercher un jeu, vitrine, correction des données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Semaine 4 : correction des données, authentification, fonctionnalité principale, accés selon les rôles, sécurité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Semaine 5 : gérer les utilisateurs, gérer les jeux, modération, confort d’utilisation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Semaine 6 : gérer le contenu, optimisation des requêtes, prolonger un emprunt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Semaine 7 : Gestion des images et CSS, ajout de fonctionnalités oubliées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Semaine 8 : Mise en ligne, modifications, correction des bugs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49" name="" descr=""/>
          <p:cNvPicPr/>
          <p:nvPr/>
        </p:nvPicPr>
        <p:blipFill>
          <a:blip r:embed="rId1"/>
          <a:srcRect l="24308" t="3933" r="24875" b="14327"/>
          <a:stretch/>
        </p:blipFill>
        <p:spPr>
          <a:xfrm>
            <a:off x="8820000" y="2340000"/>
            <a:ext cx="811440" cy="1306440"/>
          </a:xfrm>
          <a:prstGeom prst="rect">
            <a:avLst/>
          </a:prstGeom>
          <a:ln w="18000">
            <a:noFill/>
          </a:ln>
        </p:spPr>
      </p:pic>
      <p:sp>
        <p:nvSpPr>
          <p:cNvPr id="550" name=""/>
          <p:cNvSpPr/>
          <p:nvPr/>
        </p:nvSpPr>
        <p:spPr>
          <a:xfrm>
            <a:off x="0" y="540180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F3F67F2F-08F5-4239-9DB3-571179AEDB08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52" name="PlaceHolder 1"/>
          <p:cNvSpPr>
            <a:spLocks noGrp="1"/>
          </p:cNvSpPr>
          <p:nvPr>
            <p:ph type="title"/>
          </p:nvPr>
        </p:nvSpPr>
        <p:spPr>
          <a:xfrm>
            <a:off x="1620000" y="360000"/>
            <a:ext cx="6838920" cy="8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3300" spc="-1" strike="noStrike">
                <a:solidFill>
                  <a:srgbClr val="000000"/>
                </a:solidFill>
                <a:latin typeface="Bangers"/>
              </a:rPr>
              <a:t>Conclusion</a:t>
            </a:r>
            <a:endParaRPr b="0" lang="fr-FR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3" name="PlaceHolder 2"/>
          <p:cNvSpPr>
            <a:spLocks noGrp="1"/>
          </p:cNvSpPr>
          <p:nvPr>
            <p:ph/>
          </p:nvPr>
        </p:nvSpPr>
        <p:spPr>
          <a:xfrm>
            <a:off x="2160000" y="900000"/>
            <a:ext cx="6154920" cy="43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888"/>
          </a:bodyPr>
          <a:p>
            <a:pPr indent="0">
              <a:lnSpc>
                <a:spcPct val="100000"/>
              </a:lnSpc>
              <a:spcBef>
                <a:spcPts val="1060"/>
              </a:spcBef>
              <a:buNone/>
              <a:tabLst>
                <a:tab algn="l" pos="0"/>
              </a:tabLst>
            </a:pP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Prévoir du temps pour l’imprévu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Retours réguliers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Echanger avec les collègues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Prendre des notes 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Faire des commit réguliers bien commentés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Bugs en prod / bugs en dév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Comprendre l’anglais technique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Métier passion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0"/>
              </a:tabLst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Poursuite en CDA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"/>
          <p:cNvSpPr/>
          <p:nvPr/>
        </p:nvSpPr>
        <p:spPr>
          <a:xfrm>
            <a:off x="0" y="540108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D8A929F3-63BC-4348-9795-94E3D7151E39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29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5" name="" descr=""/>
          <p:cNvPicPr/>
          <p:nvPr/>
        </p:nvPicPr>
        <p:blipFill>
          <a:blip r:embed="rId1"/>
          <a:srcRect l="0" t="4542" r="3978" b="0"/>
          <a:stretch/>
        </p:blipFill>
        <p:spPr>
          <a:xfrm rot="7779000">
            <a:off x="8633520" y="4370400"/>
            <a:ext cx="858240" cy="853200"/>
          </a:xfrm>
          <a:prstGeom prst="rect">
            <a:avLst/>
          </a:prstGeom>
          <a:ln w="18000">
            <a:noFill/>
          </a:ln>
        </p:spPr>
      </p:pic>
      <p:pic>
        <p:nvPicPr>
          <p:cNvPr id="556" name="" descr=""/>
          <p:cNvPicPr/>
          <p:nvPr/>
        </p:nvPicPr>
        <p:blipFill>
          <a:blip r:embed="rId2"/>
          <a:stretch/>
        </p:blipFill>
        <p:spPr>
          <a:xfrm rot="21168000">
            <a:off x="151200" y="2020320"/>
            <a:ext cx="1423440" cy="771120"/>
          </a:xfrm>
          <a:prstGeom prst="rect">
            <a:avLst/>
          </a:prstGeom>
          <a:ln w="18000">
            <a:noFill/>
          </a:ln>
        </p:spPr>
      </p:pic>
      <p:pic>
        <p:nvPicPr>
          <p:cNvPr id="557" name="" descr=""/>
          <p:cNvPicPr/>
          <p:nvPr/>
        </p:nvPicPr>
        <p:blipFill>
          <a:blip r:embed="rId3"/>
          <a:srcRect l="6868" t="17149" r="10363" b="82"/>
          <a:stretch/>
        </p:blipFill>
        <p:spPr>
          <a:xfrm>
            <a:off x="540000" y="3961440"/>
            <a:ext cx="1438560" cy="1438560"/>
          </a:xfrm>
          <a:prstGeom prst="rect">
            <a:avLst/>
          </a:prstGeom>
          <a:ln w="18000">
            <a:noFill/>
          </a:ln>
        </p:spPr>
      </p:pic>
      <p:pic>
        <p:nvPicPr>
          <p:cNvPr id="558" name="" descr=""/>
          <p:cNvPicPr/>
          <p:nvPr/>
        </p:nvPicPr>
        <p:blipFill>
          <a:blip r:embed="rId4"/>
          <a:stretch/>
        </p:blipFill>
        <p:spPr>
          <a:xfrm>
            <a:off x="7260480" y="1860480"/>
            <a:ext cx="1198440" cy="1198440"/>
          </a:xfrm>
          <a:prstGeom prst="rect">
            <a:avLst/>
          </a:prstGeom>
          <a:ln w="18000">
            <a:noFill/>
          </a:ln>
        </p:spPr>
      </p:pic>
      <p:sp>
        <p:nvSpPr>
          <p:cNvPr id="559" name=""/>
          <p:cNvSpPr/>
          <p:nvPr/>
        </p:nvSpPr>
        <p:spPr>
          <a:xfrm>
            <a:off x="0" y="540144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2FE37902-6570-4FF6-B8B2-3688063F19B5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&lt;numéro&gt;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0" name=""/>
          <p:cNvSpPr/>
          <p:nvPr/>
        </p:nvSpPr>
        <p:spPr>
          <a:xfrm rot="20559000">
            <a:off x="-279360" y="97920"/>
            <a:ext cx="2052360" cy="1078920"/>
          </a:xfrm>
          <a:custGeom>
            <a:avLst/>
            <a:gdLst>
              <a:gd name="textAreaLeft" fmla="*/ 0 w 2052360"/>
              <a:gd name="textAreaRight" fmla="*/ 2053440 w 2052360"/>
              <a:gd name="textAreaTop" fmla="*/ 0 h 1078920"/>
              <a:gd name="textAreaBottom" fmla="*/ 1080000 h 1078920"/>
            </a:gdLst>
            <a:ahLst/>
            <a:rect l="textAreaLeft" t="textAreaTop" r="textAreaRight" b="textAreaBottom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dddddd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Page 35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"/>
          <p:cNvSpPr/>
          <p:nvPr/>
        </p:nvSpPr>
        <p:spPr>
          <a:xfrm>
            <a:off x="4860000" y="540396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pic>
        <p:nvPicPr>
          <p:cNvPr id="396" name="" descr=""/>
          <p:cNvPicPr/>
          <p:nvPr/>
        </p:nvPicPr>
        <p:blipFill>
          <a:blip r:embed="rId1"/>
          <a:stretch/>
        </p:blipFill>
        <p:spPr>
          <a:xfrm>
            <a:off x="7380000" y="2342520"/>
            <a:ext cx="2291760" cy="3056400"/>
          </a:xfrm>
          <a:prstGeom prst="rect">
            <a:avLst/>
          </a:prstGeom>
          <a:ln w="18000">
            <a:noFill/>
          </a:ln>
        </p:spPr>
      </p:pic>
      <p:sp>
        <p:nvSpPr>
          <p:cNvPr id="397" name=""/>
          <p:cNvSpPr/>
          <p:nvPr/>
        </p:nvSpPr>
        <p:spPr>
          <a:xfrm flipV="1">
            <a:off x="3780000" y="3051360"/>
            <a:ext cx="3778920" cy="1086840"/>
          </a:xfrm>
          <a:prstGeom prst="wedgeEllipseCallout">
            <a:avLst>
              <a:gd name="adj1" fmla="val -29361"/>
              <a:gd name="adj2" fmla="val 78921"/>
            </a:avLst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398" name="PlaceHolder 1"/>
          <p:cNvSpPr>
            <a:spLocks noGrp="1"/>
          </p:cNvSpPr>
          <p:nvPr>
            <p:ph type="title"/>
          </p:nvPr>
        </p:nvSpPr>
        <p:spPr>
          <a:xfrm>
            <a:off x="3348360" y="313200"/>
            <a:ext cx="6550560" cy="76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3300" spc="-1" strike="noStrike">
                <a:solidFill>
                  <a:srgbClr val="000000"/>
                </a:solidFill>
                <a:latin typeface="Bangers"/>
              </a:rPr>
              <a:t>Jouer en cœur d'Essonne</a:t>
            </a:r>
            <a:endParaRPr b="0" lang="fr-FR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9" name="PlaceHolder 2"/>
          <p:cNvSpPr>
            <a:spLocks noGrp="1"/>
          </p:cNvSpPr>
          <p:nvPr>
            <p:ph/>
          </p:nvPr>
        </p:nvSpPr>
        <p:spPr>
          <a:xfrm>
            <a:off x="360000" y="2412360"/>
            <a:ext cx="4174920" cy="292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3888"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 Mono"/>
              </a:rPr>
              <a:t>2006 : création LCDI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 Mono"/>
              </a:rPr>
              <a:t>2008 : mise en sommeil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 Mono"/>
              </a:rPr>
              <a:t>2009 : réouverture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 Mono"/>
              </a:rPr>
              <a:t>2019 : rénovation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 Mono"/>
              </a:rPr>
              <a:t>2020 : site statique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 Mono"/>
              </a:rPr>
              <a:t>2021 : renomage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Ubuntu Mono"/>
              </a:rPr>
              <a:t>2024 : application web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0" name="" descr=""/>
          <p:cNvPicPr/>
          <p:nvPr/>
        </p:nvPicPr>
        <p:blipFill>
          <a:blip r:embed="rId2"/>
          <a:stretch/>
        </p:blipFill>
        <p:spPr>
          <a:xfrm>
            <a:off x="3960000" y="1016640"/>
            <a:ext cx="3655080" cy="1682280"/>
          </a:xfrm>
          <a:prstGeom prst="rect">
            <a:avLst/>
          </a:prstGeom>
          <a:ln w="18000">
            <a:noFill/>
          </a:ln>
        </p:spPr>
      </p:pic>
      <p:sp>
        <p:nvSpPr>
          <p:cNvPr id="401" name=""/>
          <p:cNvSpPr/>
          <p:nvPr/>
        </p:nvSpPr>
        <p:spPr>
          <a:xfrm>
            <a:off x="4136040" y="3240000"/>
            <a:ext cx="3242880" cy="49464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L’éditeur de jeux Grumpy Dwarf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présente ses nouveautés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"/>
          <p:cNvSpPr/>
          <p:nvPr/>
        </p:nvSpPr>
        <p:spPr>
          <a:xfrm>
            <a:off x="0" y="540288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39C8A71C-6DB5-4A70-B433-118A672877E1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3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3" name="" descr="">
            <a:hlinkClick r:id="rId3"/>
          </p:cNvPr>
          <p:cNvPicPr/>
          <p:nvPr/>
        </p:nvPicPr>
        <p:blipFill>
          <a:blip r:embed="rId4"/>
          <a:stretch/>
        </p:blipFill>
        <p:spPr>
          <a:xfrm rot="21257400">
            <a:off x="93240" y="176400"/>
            <a:ext cx="3650760" cy="2058120"/>
          </a:xfrm>
          <a:prstGeom prst="rect">
            <a:avLst/>
          </a:prstGeom>
          <a:ln w="18000">
            <a:noFill/>
          </a:ln>
        </p:spPr>
      </p:pic>
      <p:pic>
        <p:nvPicPr>
          <p:cNvPr id="404" name="" descr=""/>
          <p:cNvPicPr/>
          <p:nvPr/>
        </p:nvPicPr>
        <p:blipFill>
          <a:blip r:embed="rId5"/>
          <a:stretch/>
        </p:blipFill>
        <p:spPr>
          <a:xfrm rot="763800">
            <a:off x="6748200" y="1706400"/>
            <a:ext cx="898920" cy="926640"/>
          </a:xfrm>
          <a:prstGeom prst="rect">
            <a:avLst/>
          </a:prstGeom>
          <a:ln w="18000">
            <a:noFill/>
          </a:ln>
        </p:spPr>
      </p:pic>
      <p:sp>
        <p:nvSpPr>
          <p:cNvPr id="405" name=""/>
          <p:cNvSpPr/>
          <p:nvPr/>
        </p:nvSpPr>
        <p:spPr>
          <a:xfrm flipH="1">
            <a:off x="3960000" y="4319640"/>
            <a:ext cx="3058560" cy="899640"/>
          </a:xfrm>
          <a:prstGeom prst="wedgeEllipseCallout">
            <a:avLst>
              <a:gd name="adj1" fmla="val -60765"/>
              <a:gd name="adj2" fmla="val 42525"/>
            </a:avLst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fr-FR" sz="1400" spc="-1" strike="noStrike">
                <a:solidFill>
                  <a:srgbClr val="111111"/>
                </a:solidFill>
                <a:latin typeface="Ubuntu Mono"/>
                <a:ea typeface="DejaVu Sans"/>
              </a:rPr>
              <a:t>La ludothèque de JCE</a:t>
            </a:r>
            <a:endParaRPr b="0" lang="fr-FR" sz="14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2" name="PlaceHolder 1"/>
          <p:cNvSpPr>
            <a:spLocks noGrp="1"/>
          </p:cNvSpPr>
          <p:nvPr>
            <p:ph type="title"/>
          </p:nvPr>
        </p:nvSpPr>
        <p:spPr>
          <a:xfrm>
            <a:off x="0" y="180000"/>
            <a:ext cx="10078920" cy="129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Bangers"/>
              </a:rPr>
              <a:t>Questions/Réponses</a:t>
            </a: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63" name="" descr=""/>
          <p:cNvPicPr/>
          <p:nvPr/>
        </p:nvPicPr>
        <p:blipFill>
          <a:blip r:embed="rId1"/>
          <a:stretch/>
        </p:blipFill>
        <p:spPr>
          <a:xfrm>
            <a:off x="1980000" y="1800000"/>
            <a:ext cx="6109200" cy="3058920"/>
          </a:xfrm>
          <a:prstGeom prst="rect">
            <a:avLst/>
          </a:prstGeom>
          <a:ln w="18000">
            <a:noFill/>
          </a:ln>
        </p:spPr>
      </p:pic>
      <p:pic>
        <p:nvPicPr>
          <p:cNvPr id="564" name="" descr=""/>
          <p:cNvPicPr/>
          <p:nvPr/>
        </p:nvPicPr>
        <p:blipFill>
          <a:blip r:embed="rId2"/>
          <a:stretch/>
        </p:blipFill>
        <p:spPr>
          <a:xfrm>
            <a:off x="1080000" y="3380400"/>
            <a:ext cx="1006560" cy="2288520"/>
          </a:xfrm>
          <a:prstGeom prst="rect">
            <a:avLst/>
          </a:prstGeom>
          <a:ln w="18000">
            <a:noFill/>
          </a:ln>
        </p:spPr>
      </p:pic>
      <p:sp>
        <p:nvSpPr>
          <p:cNvPr id="565" name=""/>
          <p:cNvSpPr/>
          <p:nvPr/>
        </p:nvSpPr>
        <p:spPr>
          <a:xfrm>
            <a:off x="0" y="540108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32FE5608-ED58-4CD9-BE08-67748BCA1068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&lt;numéro&gt;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"/>
          <p:cNvSpPr/>
          <p:nvPr/>
        </p:nvSpPr>
        <p:spPr>
          <a:xfrm flipH="1">
            <a:off x="360000" y="3240000"/>
            <a:ext cx="2698920" cy="1869120"/>
          </a:xfrm>
          <a:prstGeom prst="wedgeEllipseCallout">
            <a:avLst>
              <a:gd name="adj1" fmla="val -61908"/>
              <a:gd name="adj2" fmla="val 45456"/>
            </a:avLst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ssh jouerer@ssh.cluster030.hosting.ovh.net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7" name=""/>
          <p:cNvSpPr/>
          <p:nvPr/>
        </p:nvSpPr>
        <p:spPr>
          <a:xfrm>
            <a:off x="180000" y="720000"/>
            <a:ext cx="6299640" cy="2340360"/>
          </a:xfrm>
          <a:prstGeom prst="rect">
            <a:avLst/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600" spc="-1" strike="noStrike" u="sng">
                <a:solidFill>
                  <a:srgbClr val="0000ff"/>
                </a:solidFill>
                <a:uFillTx/>
                <a:latin typeface="Ubuntu Mono"/>
                <a:ea typeface="DejaVu Sans"/>
                <a:hlinkClick r:id="rId1"/>
              </a:rPr>
              <a:t>http://www.jouerencoeurdessonne.fr/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600" spc="-1" strike="noStrike" u="sng">
                <a:solidFill>
                  <a:srgbClr val="0000ff"/>
                </a:solidFill>
                <a:uFillTx/>
                <a:latin typeface="Ubuntu Mono"/>
                <a:ea typeface="DejaVu Sans"/>
                <a:hlinkClick r:id="rId2"/>
              </a:rPr>
              <a:t>https://le-cercle-des-investigateurs.github.io/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600" spc="-1" strike="noStrike" u="sng">
                <a:solidFill>
                  <a:srgbClr val="0000ff"/>
                </a:solidFill>
                <a:uFillTx/>
                <a:latin typeface="Ubuntu Mono"/>
                <a:ea typeface="DejaVu Sans"/>
                <a:hlinkClick r:id="rId3"/>
              </a:rPr>
              <a:t>https://laurie-boissay.github.io/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600" spc="-1" strike="noStrike" u="sng">
                <a:solidFill>
                  <a:srgbClr val="0000ff"/>
                </a:solidFill>
                <a:uFillTx/>
                <a:latin typeface="Ubuntu Mono"/>
                <a:ea typeface="DejaVu Sans"/>
                <a:hlinkClick r:id="rId4"/>
              </a:rPr>
              <a:t>https://github.com/laurie-boissay/rapports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4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fr-FR" sz="1600" spc="-1" strike="noStrike" u="sng">
                <a:solidFill>
                  <a:srgbClr val="0000ff"/>
                </a:solidFill>
                <a:uFillTx/>
                <a:latin typeface="Ubuntu Mono"/>
                <a:ea typeface="DejaVu Sans"/>
                <a:hlinkClick r:id="rId5"/>
              </a:rPr>
              <a:t>https://www.thingiverse.com/jaenne/designs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68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569" name="PlaceHolder 1"/>
          <p:cNvSpPr>
            <a:spLocks noGrp="1"/>
          </p:cNvSpPr>
          <p:nvPr>
            <p:ph type="title"/>
          </p:nvPr>
        </p:nvSpPr>
        <p:spPr>
          <a:xfrm>
            <a:off x="0" y="-36000"/>
            <a:ext cx="10080360" cy="934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111111"/>
                </a:solidFill>
                <a:latin typeface="Ubuntu Mono"/>
              </a:rPr>
              <a:t>Liens</a:t>
            </a: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0" name=""/>
          <p:cNvSpPr/>
          <p:nvPr/>
        </p:nvSpPr>
        <p:spPr>
          <a:xfrm>
            <a:off x="0" y="540144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01CA8FCB-080F-4F46-B547-46A445BA7A19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&lt;numéro&gt;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71" name=""/>
          <p:cNvSpPr/>
          <p:nvPr/>
        </p:nvSpPr>
        <p:spPr>
          <a:xfrm>
            <a:off x="1260000" y="4680000"/>
            <a:ext cx="179640" cy="429120"/>
          </a:xfrm>
          <a:prstGeom prst="rect">
            <a:avLst/>
          </a:prstGeom>
          <a:noFill/>
          <a:ln w="18000">
            <a:noFill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ffffff"/>
              </a:solidFill>
              <a:latin typeface="Arial"/>
              <a:ea typeface="DejaVu Sans"/>
            </a:endParaRPr>
          </a:p>
        </p:txBody>
      </p:sp>
      <p:sp>
        <p:nvSpPr>
          <p:cNvPr id="572" name=""/>
          <p:cNvSpPr/>
          <p:nvPr/>
        </p:nvSpPr>
        <p:spPr>
          <a:xfrm>
            <a:off x="5220000" y="3420000"/>
            <a:ext cx="4678920" cy="1798920"/>
          </a:xfrm>
          <a:prstGeom prst="wedgeEllipseCallout">
            <a:avLst>
              <a:gd name="adj1" fmla="val -65310"/>
              <a:gd name="adj2" fmla="val 51236"/>
            </a:avLst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laurie.boissay2023@campus-eni.fr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laurie.boissay@laposte.net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test@exemple.com</a:t>
            </a:r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73" name="" descr=""/>
          <p:cNvPicPr/>
          <p:nvPr/>
        </p:nvPicPr>
        <p:blipFill>
          <a:blip r:embed="rId6"/>
          <a:stretch/>
        </p:blipFill>
        <p:spPr>
          <a:xfrm>
            <a:off x="3420000" y="2809800"/>
            <a:ext cx="1258920" cy="2861640"/>
          </a:xfrm>
          <a:prstGeom prst="rect">
            <a:avLst/>
          </a:prstGeom>
          <a:ln w="1800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1620000" y="360000"/>
            <a:ext cx="845892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ffffff"/>
                </a:solidFill>
                <a:latin typeface="Bangers"/>
              </a:rPr>
              <a:t>PlayHub</a:t>
            </a: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08" name="" descr=""/>
          <p:cNvPicPr/>
          <p:nvPr/>
        </p:nvPicPr>
        <p:blipFill>
          <a:blip r:embed="rId1"/>
          <a:stretch/>
        </p:blipFill>
        <p:spPr>
          <a:xfrm>
            <a:off x="360000" y="540000"/>
            <a:ext cx="3948120" cy="4318920"/>
          </a:xfrm>
          <a:prstGeom prst="rect">
            <a:avLst/>
          </a:prstGeom>
          <a:ln w="18000">
            <a:noFill/>
          </a:ln>
        </p:spPr>
      </p:pic>
      <p:pic>
        <p:nvPicPr>
          <p:cNvPr id="409" name="" descr=""/>
          <p:cNvPicPr/>
          <p:nvPr/>
        </p:nvPicPr>
        <p:blipFill>
          <a:blip r:embed="rId2"/>
          <a:srcRect l="0" t="5468" r="0" b="0"/>
          <a:stretch/>
        </p:blipFill>
        <p:spPr>
          <a:xfrm>
            <a:off x="4362480" y="1620000"/>
            <a:ext cx="5713200" cy="3238920"/>
          </a:xfrm>
          <a:prstGeom prst="rect">
            <a:avLst/>
          </a:prstGeom>
          <a:ln w="18000">
            <a:noFill/>
          </a:ln>
        </p:spPr>
      </p:pic>
      <p:sp>
        <p:nvSpPr>
          <p:cNvPr id="410" name=""/>
          <p:cNvSpPr/>
          <p:nvPr/>
        </p:nvSpPr>
        <p:spPr>
          <a:xfrm>
            <a:off x="1260000" y="4950000"/>
            <a:ext cx="2339280" cy="628920"/>
          </a:xfrm>
          <a:prstGeom prst="wedgeEllipseCallout">
            <a:avLst>
              <a:gd name="adj1" fmla="val -31706"/>
              <a:gd name="adj2" fmla="val -64228"/>
            </a:avLst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i="1" lang="fr-FR" sz="1600" spc="-1" strike="noStrike">
                <a:solidFill>
                  <a:srgbClr val="111111"/>
                </a:solidFill>
                <a:latin typeface="Ubuntu Mono"/>
                <a:ea typeface="DejaVu Sans"/>
              </a:rPr>
              <a:t> </a:t>
            </a:r>
            <a:r>
              <a:rPr b="0" i="1" lang="fr-FR" sz="1600" spc="-1" strike="noStrike">
                <a:solidFill>
                  <a:srgbClr val="111111"/>
                </a:solidFill>
                <a:latin typeface="Ubuntu Mono"/>
                <a:ea typeface="DejaVu Sans"/>
              </a:rPr>
              <a:t>Réserver un jeu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1" name=""/>
          <p:cNvSpPr/>
          <p:nvPr/>
        </p:nvSpPr>
        <p:spPr>
          <a:xfrm>
            <a:off x="7020360" y="540000"/>
            <a:ext cx="1798920" cy="898920"/>
          </a:xfrm>
          <a:prstGeom prst="wedgeEllipseCallout">
            <a:avLst>
              <a:gd name="adj1" fmla="val -34643"/>
              <a:gd name="adj2" fmla="val 69111"/>
            </a:avLst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i="1" lang="fr-FR" sz="1600" spc="-1" strike="noStrike">
                <a:solidFill>
                  <a:srgbClr val="111111"/>
                </a:solidFill>
                <a:latin typeface="Ubuntu Mono"/>
                <a:ea typeface="DejaVu Sans"/>
              </a:rPr>
              <a:t>Gérer les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i="1" lang="fr-FR" sz="1600" spc="-1" strike="noStrike">
                <a:solidFill>
                  <a:srgbClr val="111111"/>
                </a:solidFill>
                <a:latin typeface="Ubuntu Mono"/>
                <a:ea typeface="DejaVu Sans"/>
              </a:rPr>
              <a:t>emprunts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2" name=""/>
          <p:cNvSpPr/>
          <p:nvPr/>
        </p:nvSpPr>
        <p:spPr>
          <a:xfrm>
            <a:off x="0" y="539892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0D690C8A-6567-4BF9-A1E9-D013A25A8692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3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3" name=""/>
          <p:cNvSpPr/>
          <p:nvPr/>
        </p:nvSpPr>
        <p:spPr>
          <a:xfrm rot="20559000">
            <a:off x="-234000" y="16920"/>
            <a:ext cx="2052360" cy="1078920"/>
          </a:xfrm>
          <a:custGeom>
            <a:avLst/>
            <a:gdLst>
              <a:gd name="textAreaLeft" fmla="*/ 0 w 2052360"/>
              <a:gd name="textAreaRight" fmla="*/ 2053440 w 2052360"/>
              <a:gd name="textAreaTop" fmla="*/ 0 h 1078920"/>
              <a:gd name="textAreaBottom" fmla="*/ 1080000 h 1078920"/>
            </a:gdLst>
            <a:ahLst/>
            <a:rect l="textAreaLeft" t="textAreaTop" r="textAreaRight" b="textAreaBottom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dddddd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Page 6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1620000" y="267480"/>
            <a:ext cx="7018920" cy="811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3300" spc="-1" strike="noStrike">
                <a:solidFill>
                  <a:srgbClr val="000000"/>
                </a:solidFill>
                <a:latin typeface="Bangers"/>
              </a:rPr>
              <a:t>Technologies utilisées</a:t>
            </a:r>
            <a:endParaRPr b="0" lang="fr-FR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/>
          </p:nvPr>
        </p:nvSpPr>
        <p:spPr>
          <a:xfrm>
            <a:off x="360000" y="1032840"/>
            <a:ext cx="4354920" cy="256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7123" lnSpcReduction="10000"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Ubuntu Mono"/>
              </a:rPr>
              <a:t>OS : Linux Ubuntu 22.04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Ubuntu Mono"/>
              </a:rPr>
              <a:t>IDE : PHP Storm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Ubuntu Mono"/>
              </a:rPr>
              <a:t>Client BdD local : MySQL en ligne de commandes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Ubuntu Mono"/>
              </a:rPr>
              <a:t>Client BdD en prod : PHPMyAdmin 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Ubuntu Mono"/>
              </a:rPr>
              <a:t>Serveur BdD local : MariaDB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Ubuntu Mono"/>
              </a:rPr>
              <a:t>Serveur BdD en prod : MySQL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Ubuntu Mono"/>
              </a:rPr>
              <a:t>Langages : PHP 8.2, Symfony 7, Twig et Bootstrap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400" spc="-1" strike="noStrike">
                <a:solidFill>
                  <a:srgbClr val="000000"/>
                </a:solidFill>
                <a:latin typeface="Ubuntu Mono"/>
              </a:rPr>
              <a:t>Hébergement OVH pro</a:t>
            </a:r>
            <a:endParaRPr b="0" lang="fr-F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7" name="" descr=""/>
          <p:cNvPicPr/>
          <p:nvPr/>
        </p:nvPicPr>
        <p:blipFill>
          <a:blip r:embed="rId1"/>
          <a:srcRect l="0" t="0" r="30507" b="24577"/>
          <a:stretch/>
        </p:blipFill>
        <p:spPr>
          <a:xfrm>
            <a:off x="4500000" y="1032840"/>
            <a:ext cx="5289480" cy="3238920"/>
          </a:xfrm>
          <a:prstGeom prst="rect">
            <a:avLst/>
          </a:prstGeom>
          <a:ln w="18000">
            <a:noFill/>
          </a:ln>
        </p:spPr>
      </p:pic>
      <p:sp>
        <p:nvSpPr>
          <p:cNvPr id="418" name=""/>
          <p:cNvSpPr/>
          <p:nvPr/>
        </p:nvSpPr>
        <p:spPr>
          <a:xfrm flipH="1">
            <a:off x="6480000" y="4369320"/>
            <a:ext cx="3059280" cy="850680"/>
          </a:xfrm>
          <a:prstGeom prst="wedgeEllipseCallout">
            <a:avLst>
              <a:gd name="adj1" fmla="val 35986"/>
              <a:gd name="adj2" fmla="val -57106"/>
            </a:avLst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fr-FR" sz="1600" spc="-1" strike="noStrike">
                <a:solidFill>
                  <a:srgbClr val="111111"/>
                </a:solidFill>
                <a:latin typeface="Ubuntu Mono"/>
                <a:ea typeface="DejaVu Sans"/>
              </a:rPr>
              <a:t>Commit via Ligne de commande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19" name=""/>
          <p:cNvSpPr/>
          <p:nvPr/>
        </p:nvSpPr>
        <p:spPr>
          <a:xfrm>
            <a:off x="0" y="540288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72A8291A-3E5B-4342-8E86-6F4D8C461AE7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5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"/>
          <p:cNvSpPr/>
          <p:nvPr/>
        </p:nvSpPr>
        <p:spPr>
          <a:xfrm rot="20559000">
            <a:off x="-249120" y="43920"/>
            <a:ext cx="2052360" cy="1078920"/>
          </a:xfrm>
          <a:custGeom>
            <a:avLst/>
            <a:gdLst>
              <a:gd name="textAreaLeft" fmla="*/ 0 w 2052360"/>
              <a:gd name="textAreaRight" fmla="*/ 2053440 w 2052360"/>
              <a:gd name="textAreaTop" fmla="*/ 0 h 1078920"/>
              <a:gd name="textAreaBottom" fmla="*/ 1080000 h 1078920"/>
            </a:gdLst>
            <a:ahLst/>
            <a:rect l="textAreaLeft" t="textAreaTop" r="textAreaRight" b="textAreaBottom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dddddd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Page 19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1" name="" descr=""/>
          <p:cNvPicPr/>
          <p:nvPr/>
        </p:nvPicPr>
        <p:blipFill>
          <a:blip r:embed="rId2"/>
          <a:srcRect l="0" t="0" r="0" b="39256"/>
          <a:stretch/>
        </p:blipFill>
        <p:spPr>
          <a:xfrm>
            <a:off x="180000" y="3602160"/>
            <a:ext cx="3832920" cy="2014200"/>
          </a:xfrm>
          <a:prstGeom prst="rect">
            <a:avLst/>
          </a:prstGeom>
          <a:ln w="0">
            <a:noFill/>
          </a:ln>
        </p:spPr>
      </p:pic>
      <p:sp>
        <p:nvSpPr>
          <p:cNvPr id="422" name=""/>
          <p:cNvSpPr/>
          <p:nvPr/>
        </p:nvSpPr>
        <p:spPr>
          <a:xfrm flipH="1">
            <a:off x="4140000" y="4369320"/>
            <a:ext cx="1439280" cy="850680"/>
          </a:xfrm>
          <a:prstGeom prst="wedgeEllipseCallout">
            <a:avLst>
              <a:gd name="adj1" fmla="val 55212"/>
              <a:gd name="adj2" fmla="val 21446"/>
            </a:avLst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i="1" lang="fr-FR" sz="1600" spc="-1" strike="noStrike">
                <a:solidFill>
                  <a:srgbClr val="111111"/>
                </a:solidFill>
                <a:latin typeface="Ubuntu Mono"/>
                <a:ea typeface="DejaVu Sans"/>
              </a:rPr>
              <a:t>Espace Trello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504000" y="225720"/>
            <a:ext cx="907056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3300" spc="-1" strike="noStrike">
                <a:solidFill>
                  <a:srgbClr val="000000"/>
                </a:solidFill>
                <a:latin typeface="Bangers"/>
              </a:rPr>
              <a:t>Planning prévisionnel</a:t>
            </a:r>
            <a:endParaRPr b="0" lang="fr-FR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0560" cy="32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Semaine 1 : analyse et conception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Semaine 2 : vitrine et authentification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Semaine 3 : fonctionnalité principale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Semaine 4 : gérer les jeux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Semaine 5 : gérer les utilisateurs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Semaine 6 : gérer le contenu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Semaine 7 : modération, confort d’utilisation, prolonger un emprunt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06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Semaine 8 : tests et modifications</a:t>
            </a:r>
            <a:endParaRPr b="0" lang="fr-FR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6" name="" descr=""/>
          <p:cNvPicPr/>
          <p:nvPr/>
        </p:nvPicPr>
        <p:blipFill>
          <a:blip r:embed="rId1"/>
          <a:stretch/>
        </p:blipFill>
        <p:spPr>
          <a:xfrm>
            <a:off x="5940000" y="1532520"/>
            <a:ext cx="2246400" cy="2246400"/>
          </a:xfrm>
          <a:prstGeom prst="rect">
            <a:avLst/>
          </a:prstGeom>
          <a:ln w="18000">
            <a:noFill/>
          </a:ln>
        </p:spPr>
      </p:pic>
      <p:sp>
        <p:nvSpPr>
          <p:cNvPr id="427" name=""/>
          <p:cNvSpPr/>
          <p:nvPr/>
        </p:nvSpPr>
        <p:spPr>
          <a:xfrm>
            <a:off x="0" y="540288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375C7938-265F-48D7-ACB1-A59F68795042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6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" name="" descr=""/>
          <p:cNvPicPr/>
          <p:nvPr/>
        </p:nvPicPr>
        <p:blipFill>
          <a:blip r:embed="rId1"/>
          <a:stretch/>
        </p:blipFill>
        <p:spPr>
          <a:xfrm rot="600">
            <a:off x="0" y="813240"/>
            <a:ext cx="10078200" cy="4858560"/>
          </a:xfrm>
          <a:prstGeom prst="rect">
            <a:avLst/>
          </a:prstGeom>
          <a:ln w="18000">
            <a:noFill/>
          </a:ln>
        </p:spPr>
      </p:pic>
      <p:sp>
        <p:nvSpPr>
          <p:cNvPr id="429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0" name=""/>
          <p:cNvSpPr/>
          <p:nvPr/>
        </p:nvSpPr>
        <p:spPr>
          <a:xfrm>
            <a:off x="1980000" y="3240000"/>
            <a:ext cx="3058920" cy="807480"/>
          </a:xfrm>
          <a:prstGeom prst="wedgeEllipseCallout">
            <a:avLst>
              <a:gd name="adj1" fmla="val -40745"/>
              <a:gd name="adj2" fmla="val 96504"/>
            </a:avLst>
          </a:prstGeom>
          <a:solidFill>
            <a:srgbClr val="59a5bf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i="1" lang="fr-FR" sz="1600" spc="-1" strike="noStrike">
                <a:solidFill>
                  <a:srgbClr val="111111"/>
                </a:solidFill>
                <a:latin typeface="Ubuntu Mono"/>
                <a:ea typeface="DejaVu Sans"/>
              </a:rPr>
              <a:t>La page détails d’un jeu</a:t>
            </a:r>
            <a:endParaRPr b="0" lang="fr-FR" sz="16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1" name=""/>
          <p:cNvSpPr/>
          <p:nvPr/>
        </p:nvSpPr>
        <p:spPr>
          <a:xfrm>
            <a:off x="0" y="540288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290BBB63-C458-4756-98A8-3EDA129C37EF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6</a:t>
            </a:fld>
            <a:endParaRPr b="0" lang="fr-FR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0" y="88560"/>
            <a:ext cx="10080000" cy="71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4400" spc="-1" strike="noStrike">
                <a:solidFill>
                  <a:srgbClr val="111111"/>
                </a:solidFill>
                <a:latin typeface="Bangers"/>
              </a:rPr>
              <a:t>Maquette wire frame</a:t>
            </a:r>
            <a:endParaRPr b="0" lang="fr-FR" sz="44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433" name=""/>
          <p:cNvSpPr/>
          <p:nvPr/>
        </p:nvSpPr>
        <p:spPr>
          <a:xfrm rot="20559000">
            <a:off x="-249120" y="43920"/>
            <a:ext cx="2052360" cy="1078920"/>
          </a:xfrm>
          <a:custGeom>
            <a:avLst/>
            <a:gdLst>
              <a:gd name="textAreaLeft" fmla="*/ 0 w 2052360"/>
              <a:gd name="textAreaRight" fmla="*/ 2053440 w 2052360"/>
              <a:gd name="textAreaTop" fmla="*/ 0 h 1078920"/>
              <a:gd name="textAreaBottom" fmla="*/ 1080000 h 1078920"/>
            </a:gdLst>
            <a:ahLst/>
            <a:rect l="textAreaLeft" t="textAreaTop" r="textAreaRight" b="textAreaBottom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dddddd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Page 40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annexe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" descr=""/>
          <p:cNvPicPr/>
          <p:nvPr/>
        </p:nvPicPr>
        <p:blipFill>
          <a:blip r:embed="rId1"/>
          <a:stretch/>
        </p:blipFill>
        <p:spPr>
          <a:xfrm>
            <a:off x="3960000" y="360000"/>
            <a:ext cx="5758920" cy="5065560"/>
          </a:xfrm>
          <a:prstGeom prst="rect">
            <a:avLst/>
          </a:prstGeom>
          <a:ln w="18000">
            <a:noFill/>
          </a:ln>
        </p:spPr>
      </p:pic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720000" y="1080000"/>
            <a:ext cx="3238920" cy="3778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3300" spc="-1" strike="noStrike">
                <a:solidFill>
                  <a:srgbClr val="000000"/>
                </a:solidFill>
                <a:latin typeface="Bangers"/>
              </a:rPr>
              <a:t>Diagramme de</a:t>
            </a:r>
            <a:br>
              <a:rPr sz="3300"/>
            </a:br>
            <a:r>
              <a:rPr b="0" lang="fr-FR" sz="3300" spc="-1" strike="noStrike">
                <a:solidFill>
                  <a:srgbClr val="000000"/>
                </a:solidFill>
                <a:latin typeface="Bangers"/>
              </a:rPr>
              <a:t>Cas d’Utilisation</a:t>
            </a:r>
            <a:br>
              <a:rPr sz="3300"/>
            </a:br>
            <a:r>
              <a:rPr b="0" lang="fr-FR" sz="3300" spc="-1" strike="noStrike">
                <a:solidFill>
                  <a:srgbClr val="000000"/>
                </a:solidFill>
                <a:latin typeface="Bangers"/>
              </a:rPr>
              <a:t>G</a:t>
            </a:r>
            <a:r>
              <a:rPr b="0" lang="fr-FR" sz="3300" spc="-1" strike="noStrike">
                <a:solidFill>
                  <a:srgbClr val="000000"/>
                </a:solidFill>
                <a:latin typeface="Bangers"/>
              </a:rPr>
              <a:t>lobal</a:t>
            </a:r>
            <a:endParaRPr b="0" lang="fr-FR" sz="33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6" name=""/>
          <p:cNvSpPr/>
          <p:nvPr/>
        </p:nvSpPr>
        <p:spPr>
          <a:xfrm rot="20559000">
            <a:off x="-279360" y="97920"/>
            <a:ext cx="2052360" cy="1078920"/>
          </a:xfrm>
          <a:custGeom>
            <a:avLst/>
            <a:gdLst>
              <a:gd name="textAreaLeft" fmla="*/ 0 w 2052360"/>
              <a:gd name="textAreaRight" fmla="*/ 2053440 w 2052360"/>
              <a:gd name="textAreaTop" fmla="*/ 0 h 1078920"/>
              <a:gd name="textAreaBottom" fmla="*/ 1080000 h 1078920"/>
            </a:gdLst>
            <a:ahLst/>
            <a:rect l="textAreaLeft" t="textAreaTop" r="textAreaRight" b="textAreaBottom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dddddd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Page 36 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annexe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38" name=""/>
          <p:cNvSpPr/>
          <p:nvPr/>
        </p:nvSpPr>
        <p:spPr>
          <a:xfrm>
            <a:off x="0" y="540288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527952C7-078F-4B36-843F-625EB68DF58D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6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"/>
          <p:cNvSpPr/>
          <p:nvPr/>
        </p:nvSpPr>
        <p:spPr>
          <a:xfrm>
            <a:off x="4864680" y="5408640"/>
            <a:ext cx="358920" cy="268920"/>
          </a:xfrm>
          <a:prstGeom prst="flowChartMagneticDisk">
            <a:avLst/>
          </a:prstGeom>
          <a:solidFill>
            <a:srgbClr val="ffbf00"/>
          </a:solidFill>
          <a:ln w="18000">
            <a:solidFill>
              <a:srgbClr val="2382a1"/>
            </a:solidFill>
            <a:round/>
          </a:ln>
          <a:effectLst>
            <a:outerShdw blurRad="0" dir="2700000" dist="12218" rotWithShape="0">
              <a:srgbClr val="9ecddd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fr-FR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440" name=""/>
          <p:cNvSpPr/>
          <p:nvPr/>
        </p:nvSpPr>
        <p:spPr>
          <a:xfrm>
            <a:off x="0" y="5402880"/>
            <a:ext cx="10078920" cy="270000"/>
          </a:xfrm>
          <a:prstGeom prst="rect">
            <a:avLst/>
          </a:prstGeom>
          <a:noFill/>
          <a:ln w="180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fld id="{0AB01FFA-1098-4F34-B1AF-438977488BD6}" type="slidenum"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6</a:t>
            </a:fld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1" name="" descr=""/>
          <p:cNvPicPr/>
          <p:nvPr/>
        </p:nvPicPr>
        <p:blipFill>
          <a:blip r:embed="rId1"/>
          <a:stretch/>
        </p:blipFill>
        <p:spPr>
          <a:xfrm>
            <a:off x="2340000" y="706680"/>
            <a:ext cx="5251680" cy="4695480"/>
          </a:xfrm>
          <a:prstGeom prst="rect">
            <a:avLst/>
          </a:prstGeom>
          <a:ln w="18000">
            <a:noFill/>
          </a:ln>
        </p:spPr>
      </p:pic>
      <p:sp>
        <p:nvSpPr>
          <p:cNvPr id="442" name=""/>
          <p:cNvSpPr/>
          <p:nvPr/>
        </p:nvSpPr>
        <p:spPr>
          <a:xfrm rot="20559000">
            <a:off x="-279360" y="97920"/>
            <a:ext cx="2052360" cy="1078920"/>
          </a:xfrm>
          <a:custGeom>
            <a:avLst/>
            <a:gdLst>
              <a:gd name="textAreaLeft" fmla="*/ 0 w 2052360"/>
              <a:gd name="textAreaRight" fmla="*/ 2053440 w 2052360"/>
              <a:gd name="textAreaTop" fmla="*/ 0 h 1078920"/>
              <a:gd name="textAreaBottom" fmla="*/ 1080000 h 1078920"/>
            </a:gdLst>
            <a:ahLst/>
            <a:rect l="textAreaLeft" t="textAreaTop" r="textAreaRight" b="textAreaBottom"/>
            <a:pathLst>
              <a:path w="21600" h="21600">
                <a:moveTo>
                  <a:pt x="11464" y="4340"/>
                </a:moveTo>
                <a:lnTo>
                  <a:pt x="9722" y="1887"/>
                </a:lnTo>
                <a:lnTo>
                  <a:pt x="8548" y="6383"/>
                </a:lnTo>
                <a:lnTo>
                  <a:pt x="4503" y="3626"/>
                </a:lnTo>
                <a:lnTo>
                  <a:pt x="5373" y="7816"/>
                </a:lnTo>
                <a:lnTo>
                  <a:pt x="1174" y="8270"/>
                </a:lnTo>
                <a:lnTo>
                  <a:pt x="3934" y="11592"/>
                </a:lnTo>
                <a:lnTo>
                  <a:pt x="0" y="12875"/>
                </a:lnTo>
                <a:lnTo>
                  <a:pt x="3329" y="15372"/>
                </a:lnTo>
                <a:lnTo>
                  <a:pt x="1283" y="17824"/>
                </a:lnTo>
                <a:lnTo>
                  <a:pt x="4804" y="18239"/>
                </a:lnTo>
                <a:lnTo>
                  <a:pt x="4918" y="21600"/>
                </a:lnTo>
                <a:lnTo>
                  <a:pt x="7525" y="18125"/>
                </a:lnTo>
                <a:lnTo>
                  <a:pt x="8698" y="19712"/>
                </a:lnTo>
                <a:lnTo>
                  <a:pt x="9871" y="17371"/>
                </a:lnTo>
                <a:lnTo>
                  <a:pt x="11614" y="18844"/>
                </a:lnTo>
                <a:lnTo>
                  <a:pt x="12178" y="15937"/>
                </a:lnTo>
                <a:lnTo>
                  <a:pt x="14943" y="17371"/>
                </a:lnTo>
                <a:lnTo>
                  <a:pt x="14640" y="14348"/>
                </a:lnTo>
                <a:lnTo>
                  <a:pt x="18878" y="15632"/>
                </a:lnTo>
                <a:lnTo>
                  <a:pt x="16382" y="12311"/>
                </a:lnTo>
                <a:lnTo>
                  <a:pt x="18270" y="11292"/>
                </a:lnTo>
                <a:lnTo>
                  <a:pt x="16986" y="9404"/>
                </a:lnTo>
                <a:lnTo>
                  <a:pt x="21600" y="6646"/>
                </a:lnTo>
                <a:lnTo>
                  <a:pt x="16382" y="6533"/>
                </a:lnTo>
                <a:lnTo>
                  <a:pt x="18005" y="3172"/>
                </a:lnTo>
                <a:lnTo>
                  <a:pt x="14524" y="5778"/>
                </a:lnTo>
                <a:lnTo>
                  <a:pt x="14789" y="0"/>
                </a:lnTo>
                <a:lnTo>
                  <a:pt x="11464" y="4340"/>
                </a:lnTo>
                <a:close/>
              </a:path>
            </a:pathLst>
          </a:custGeom>
          <a:solidFill>
            <a:srgbClr val="dddddd"/>
          </a:solidFill>
          <a:ln w="18000">
            <a:solidFill>
              <a:srgbClr val="2382a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 </a:t>
            </a:r>
            <a:r>
              <a:rPr b="0" lang="fr-FR" sz="1800" spc="-1" strike="noStrike">
                <a:solidFill>
                  <a:srgbClr val="111111"/>
                </a:solidFill>
                <a:latin typeface="Ubuntu Mono"/>
                <a:ea typeface="DejaVu Sans"/>
              </a:rPr>
              <a:t>Page 12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2340000" y="360000"/>
            <a:ext cx="5398920" cy="539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fr-FR" sz="3300" spc="-1" strike="noStrike">
                <a:solidFill>
                  <a:srgbClr val="000000"/>
                </a:solidFill>
                <a:latin typeface="Bangers"/>
              </a:rPr>
              <a:t>Cas d’Utilisation Détaillé</a:t>
            </a:r>
            <a:endParaRPr b="0" lang="fr-FR" sz="33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49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1678</TotalTime>
  <Application>LibreOffice/24.2.0.3$Windows_X86_64 LibreOffice_project/da48488a73ddd66ea24cf16bbc4f7b9c08e9bea1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2024-01-31T14:43:54Z</dcterms:created>
  <dc:creator/>
  <dc:description/>
  <dc:language>fr-FR</dc:language>
  <cp:lastModifiedBy/>
  <dcterms:modified xsi:type="dcterms:W3CDTF">2024-02-05T20:58:30Z</dcterms:modified>
  <cp:revision>637</cp:revision>
  <dc:subject/>
  <dc:title>Blueprint Plans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